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92" r:id="rId5"/>
    <p:sldId id="330" r:id="rId6"/>
    <p:sldId id="287" r:id="rId7"/>
    <p:sldId id="329" r:id="rId8"/>
    <p:sldId id="331" r:id="rId9"/>
    <p:sldId id="332" r:id="rId10"/>
    <p:sldId id="333" r:id="rId11"/>
    <p:sldId id="335" r:id="rId12"/>
    <p:sldId id="334" r:id="rId13"/>
    <p:sldId id="336" r:id="rId14"/>
    <p:sldId id="367" r:id="rId15"/>
    <p:sldId id="366" r:id="rId16"/>
    <p:sldId id="288" r:id="rId17"/>
    <p:sldId id="368" r:id="rId18"/>
    <p:sldId id="316" r:id="rId19"/>
  </p:sldIdLst>
  <p:sldSz cx="9144000" cy="5143500" type="screen16x9"/>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D5D5"/>
    <a:srgbClr val="233149"/>
    <a:srgbClr val="1F4C4D"/>
    <a:srgbClr val="E8E8E8"/>
    <a:srgbClr val="C7C7C7"/>
    <a:srgbClr val="43C7C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2" autoAdjust="0"/>
    <p:restoredTop sz="95460" autoAdjust="0"/>
  </p:normalViewPr>
  <p:slideViewPr>
    <p:cSldViewPr snapToGrid="0">
      <p:cViewPr varScale="1">
        <p:scale>
          <a:sx n="112" d="100"/>
          <a:sy n="112" d="100"/>
        </p:scale>
        <p:origin x="-471" y="-70"/>
      </p:cViewPr>
      <p:guideLst>
        <p:guide orient="horz" pos="1615"/>
        <p:guide pos="2928"/>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F3EF5EF-C183-428B-80C9-8F2B957BC91E}"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92D6AB0-0FA5-430A-BCC2-23081630493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800">
                <a:latin typeface="微软雅黑" panose="020B0503020204020204" pitchFamily="34" charset="-122"/>
                <a:ea typeface="微软雅黑" panose="020B0503020204020204" pitchFamily="34" charset="-122"/>
                <a:cs typeface="Arial" panose="020B0604020202020204" pitchFamily="34" charset="0"/>
              </a:rPr>
              <a:t>更多精彩作品请移步演界官方网站：</a:t>
            </a:r>
            <a:r>
              <a:rPr lang="en-US" altLang="zh-CN" sz="1800">
                <a:latin typeface="微软雅黑" panose="020B0503020204020204" pitchFamily="34" charset="-122"/>
                <a:ea typeface="微软雅黑" panose="020B0503020204020204" pitchFamily="34" charset="-122"/>
                <a:cs typeface="Arial" panose="020B0604020202020204" pitchFamily="34" charset="0"/>
              </a:rPr>
              <a:t>sunny_heima.yanj.cn</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a:p>
            <a:pPr eaLnBrk="1" hangingPunct="1"/>
            <a:endParaRPr lang="zh-CN" altLang="en-US">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25B4B78-E002-4AC6-A2ED-F1DF018D237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A62CF91-6D34-4D4F-8CE5-D4A0A4B68714}" type="slidenum">
              <a:rPr lang="zh-CN" altLang="en-US" sz="1200" smtClean="0"/>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27100" y="1066800"/>
            <a:ext cx="3048000" cy="2882900"/>
          </a:xfrm>
          <a:prstGeom prst="rect">
            <a:avLst/>
          </a:prstGeom>
        </p:spPr>
        <p:txBody>
          <a:bodyPr/>
          <a:lstStyle/>
          <a:p>
            <a:pPr lvl="0"/>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48D7349-070A-4E19-80EA-7B230E0E17FB}" type="datetimeFigureOut">
              <a:rPr lang="zh-CN" altLang="en-US"/>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C97C92D1-5584-4434-AC6F-1A0276F9EC8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6F08C8AF-B2FD-4039-AB05-6C0BA0F4FD4E}" type="datetimeFigureOut">
              <a:rPr lang="zh-CN" altLang="en-US"/>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7ED57256-5415-40C2-8041-45C3C06E4ED8}"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131A0EE4-B2B4-4030-A5A0-82DC478FBD58}" type="datetimeFigureOut">
              <a:rPr lang="zh-CN" altLang="en-US"/>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99A4A58-4ABF-4966-A22B-3DFF79468A34}"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bwMode="auto">
          <a:xfrm>
            <a:off x="237920" y="196230"/>
            <a:ext cx="230076" cy="290200"/>
            <a:chOff x="4481513" y="4638676"/>
            <a:chExt cx="290512" cy="366711"/>
          </a:xfrm>
          <a:solidFill>
            <a:schemeClr val="bg1"/>
          </a:solidFill>
        </p:grpSpPr>
        <p:sp>
          <p:nvSpPr>
            <p:cNvPr id="3" name="Freeform 5"/>
            <p:cNvSpPr/>
            <p:nvPr/>
          </p:nvSpPr>
          <p:spPr bwMode="auto">
            <a:xfrm>
              <a:off x="4598988" y="4784725"/>
              <a:ext cx="46038" cy="23812"/>
            </a:xfrm>
            <a:custGeom>
              <a:avLst/>
              <a:gdLst>
                <a:gd name="T0" fmla="*/ 0 w 29"/>
                <a:gd name="T1" fmla="*/ 13 h 15"/>
                <a:gd name="T2" fmla="*/ 18 w 29"/>
                <a:gd name="T3" fmla="*/ 15 h 15"/>
                <a:gd name="T4" fmla="*/ 29 w 29"/>
                <a:gd name="T5" fmla="*/ 1 h 15"/>
                <a:gd name="T6" fmla="*/ 14 w 29"/>
                <a:gd name="T7" fmla="*/ 0 h 15"/>
                <a:gd name="T8" fmla="*/ 0 w 29"/>
                <a:gd name="T9" fmla="*/ 13 h 15"/>
              </a:gdLst>
              <a:ahLst/>
              <a:cxnLst>
                <a:cxn ang="0">
                  <a:pos x="T0" y="T1"/>
                </a:cxn>
                <a:cxn ang="0">
                  <a:pos x="T2" y="T3"/>
                </a:cxn>
                <a:cxn ang="0">
                  <a:pos x="T4" y="T5"/>
                </a:cxn>
                <a:cxn ang="0">
                  <a:pos x="T6" y="T7"/>
                </a:cxn>
                <a:cxn ang="0">
                  <a:pos x="T8" y="T9"/>
                </a:cxn>
              </a:cxnLst>
              <a:rect l="0" t="0" r="r" b="b"/>
              <a:pathLst>
                <a:path w="29" h="15">
                  <a:moveTo>
                    <a:pt x="0" y="13"/>
                  </a:moveTo>
                  <a:lnTo>
                    <a:pt x="18" y="15"/>
                  </a:lnTo>
                  <a:lnTo>
                    <a:pt x="29" y="1"/>
                  </a:lnTo>
                  <a:lnTo>
                    <a:pt x="14"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6"/>
            <p:cNvSpPr/>
            <p:nvPr/>
          </p:nvSpPr>
          <p:spPr bwMode="auto">
            <a:xfrm>
              <a:off x="4562475" y="4962525"/>
              <a:ext cx="50800" cy="42862"/>
            </a:xfrm>
            <a:custGeom>
              <a:avLst/>
              <a:gdLst>
                <a:gd name="T0" fmla="*/ 6 w 32"/>
                <a:gd name="T1" fmla="*/ 0 h 27"/>
                <a:gd name="T2" fmla="*/ 0 w 32"/>
                <a:gd name="T3" fmla="*/ 27 h 27"/>
                <a:gd name="T4" fmla="*/ 32 w 32"/>
                <a:gd name="T5" fmla="*/ 0 h 27"/>
                <a:gd name="T6" fmla="*/ 6 w 32"/>
                <a:gd name="T7" fmla="*/ 0 h 27"/>
              </a:gdLst>
              <a:ahLst/>
              <a:cxnLst>
                <a:cxn ang="0">
                  <a:pos x="T0" y="T1"/>
                </a:cxn>
                <a:cxn ang="0">
                  <a:pos x="T2" y="T3"/>
                </a:cxn>
                <a:cxn ang="0">
                  <a:pos x="T4" y="T5"/>
                </a:cxn>
                <a:cxn ang="0">
                  <a:pos x="T6" y="T7"/>
                </a:cxn>
              </a:cxnLst>
              <a:rect l="0" t="0" r="r" b="b"/>
              <a:pathLst>
                <a:path w="32" h="27">
                  <a:moveTo>
                    <a:pt x="6" y="0"/>
                  </a:moveTo>
                  <a:lnTo>
                    <a:pt x="0" y="27"/>
                  </a:lnTo>
                  <a:lnTo>
                    <a:pt x="32"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7"/>
            <p:cNvSpPr/>
            <p:nvPr/>
          </p:nvSpPr>
          <p:spPr bwMode="auto">
            <a:xfrm>
              <a:off x="4591050" y="4962525"/>
              <a:ext cx="107950" cy="38100"/>
            </a:xfrm>
            <a:custGeom>
              <a:avLst/>
              <a:gdLst>
                <a:gd name="T0" fmla="*/ 58 w 68"/>
                <a:gd name="T1" fmla="*/ 0 h 24"/>
                <a:gd name="T2" fmla="*/ 31 w 68"/>
                <a:gd name="T3" fmla="*/ 0 h 24"/>
                <a:gd name="T4" fmla="*/ 0 w 68"/>
                <a:gd name="T5" fmla="*/ 24 h 24"/>
                <a:gd name="T6" fmla="*/ 68 w 68"/>
                <a:gd name="T7" fmla="*/ 24 h 24"/>
                <a:gd name="T8" fmla="*/ 47 w 68"/>
                <a:gd name="T9" fmla="*/ 11 h 24"/>
                <a:gd name="T10" fmla="*/ 58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58" y="0"/>
                  </a:moveTo>
                  <a:lnTo>
                    <a:pt x="31" y="0"/>
                  </a:lnTo>
                  <a:lnTo>
                    <a:pt x="0" y="24"/>
                  </a:lnTo>
                  <a:lnTo>
                    <a:pt x="68" y="24"/>
                  </a:lnTo>
                  <a:lnTo>
                    <a:pt x="47" y="11"/>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8"/>
            <p:cNvSpPr/>
            <p:nvPr/>
          </p:nvSpPr>
          <p:spPr bwMode="auto">
            <a:xfrm>
              <a:off x="4491038" y="4638676"/>
              <a:ext cx="263525" cy="258762"/>
            </a:xfrm>
            <a:custGeom>
              <a:avLst/>
              <a:gdLst>
                <a:gd name="T0" fmla="*/ 123 w 166"/>
                <a:gd name="T1" fmla="*/ 77 h 163"/>
                <a:gd name="T2" fmla="*/ 123 w 166"/>
                <a:gd name="T3" fmla="*/ 57 h 163"/>
                <a:gd name="T4" fmla="*/ 117 w 166"/>
                <a:gd name="T5" fmla="*/ 64 h 163"/>
                <a:gd name="T6" fmla="*/ 117 w 166"/>
                <a:gd name="T7" fmla="*/ 43 h 163"/>
                <a:gd name="T8" fmla="*/ 109 w 166"/>
                <a:gd name="T9" fmla="*/ 53 h 163"/>
                <a:gd name="T10" fmla="*/ 109 w 166"/>
                <a:gd name="T11" fmla="*/ 30 h 163"/>
                <a:gd name="T12" fmla="*/ 101 w 166"/>
                <a:gd name="T13" fmla="*/ 44 h 163"/>
                <a:gd name="T14" fmla="*/ 77 w 166"/>
                <a:gd name="T15" fmla="*/ 10 h 163"/>
                <a:gd name="T16" fmla="*/ 76 w 166"/>
                <a:gd name="T17" fmla="*/ 62 h 163"/>
                <a:gd name="T18" fmla="*/ 75 w 166"/>
                <a:gd name="T19" fmla="*/ 62 h 163"/>
                <a:gd name="T20" fmla="*/ 6 w 166"/>
                <a:gd name="T21" fmla="*/ 0 h 163"/>
                <a:gd name="T22" fmla="*/ 59 w 166"/>
                <a:gd name="T23" fmla="*/ 76 h 163"/>
                <a:gd name="T24" fmla="*/ 0 w 166"/>
                <a:gd name="T25" fmla="*/ 125 h 163"/>
                <a:gd name="T26" fmla="*/ 37 w 166"/>
                <a:gd name="T27" fmla="*/ 163 h 163"/>
                <a:gd name="T28" fmla="*/ 65 w 166"/>
                <a:gd name="T29" fmla="*/ 144 h 163"/>
                <a:gd name="T30" fmla="*/ 62 w 166"/>
                <a:gd name="T31" fmla="*/ 153 h 163"/>
                <a:gd name="T32" fmla="*/ 72 w 166"/>
                <a:gd name="T33" fmla="*/ 153 h 163"/>
                <a:gd name="T34" fmla="*/ 75 w 166"/>
                <a:gd name="T35" fmla="*/ 143 h 163"/>
                <a:gd name="T36" fmla="*/ 109 w 166"/>
                <a:gd name="T37" fmla="*/ 126 h 163"/>
                <a:gd name="T38" fmla="*/ 102 w 166"/>
                <a:gd name="T39" fmla="*/ 116 h 163"/>
                <a:gd name="T40" fmla="*/ 80 w 166"/>
                <a:gd name="T41" fmla="*/ 131 h 163"/>
                <a:gd name="T42" fmla="*/ 61 w 166"/>
                <a:gd name="T43" fmla="*/ 129 h 163"/>
                <a:gd name="T44" fmla="*/ 35 w 166"/>
                <a:gd name="T45" fmla="*/ 148 h 163"/>
                <a:gd name="T46" fmla="*/ 17 w 166"/>
                <a:gd name="T47" fmla="*/ 126 h 163"/>
                <a:gd name="T48" fmla="*/ 89 w 166"/>
                <a:gd name="T49" fmla="*/ 72 h 163"/>
                <a:gd name="T50" fmla="*/ 89 w 166"/>
                <a:gd name="T51" fmla="*/ 46 h 163"/>
                <a:gd name="T52" fmla="*/ 147 w 166"/>
                <a:gd name="T53" fmla="*/ 133 h 163"/>
                <a:gd name="T54" fmla="*/ 116 w 166"/>
                <a:gd name="T55" fmla="*/ 156 h 163"/>
                <a:gd name="T56" fmla="*/ 136 w 166"/>
                <a:gd name="T57" fmla="*/ 156 h 163"/>
                <a:gd name="T58" fmla="*/ 166 w 166"/>
                <a:gd name="T59" fmla="*/ 132 h 163"/>
                <a:gd name="T60" fmla="*/ 123 w 166"/>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163">
                  <a:moveTo>
                    <a:pt x="123" y="77"/>
                  </a:moveTo>
                  <a:lnTo>
                    <a:pt x="123" y="57"/>
                  </a:lnTo>
                  <a:lnTo>
                    <a:pt x="117" y="64"/>
                  </a:lnTo>
                  <a:lnTo>
                    <a:pt x="117" y="43"/>
                  </a:lnTo>
                  <a:lnTo>
                    <a:pt x="109" y="53"/>
                  </a:lnTo>
                  <a:lnTo>
                    <a:pt x="109" y="30"/>
                  </a:lnTo>
                  <a:lnTo>
                    <a:pt x="101" y="44"/>
                  </a:lnTo>
                  <a:lnTo>
                    <a:pt x="77" y="10"/>
                  </a:lnTo>
                  <a:lnTo>
                    <a:pt x="76" y="62"/>
                  </a:lnTo>
                  <a:lnTo>
                    <a:pt x="75" y="62"/>
                  </a:lnTo>
                  <a:lnTo>
                    <a:pt x="6" y="0"/>
                  </a:lnTo>
                  <a:lnTo>
                    <a:pt x="59" y="76"/>
                  </a:lnTo>
                  <a:lnTo>
                    <a:pt x="0" y="125"/>
                  </a:lnTo>
                  <a:lnTo>
                    <a:pt x="37" y="163"/>
                  </a:lnTo>
                  <a:lnTo>
                    <a:pt x="65" y="144"/>
                  </a:lnTo>
                  <a:lnTo>
                    <a:pt x="62" y="153"/>
                  </a:lnTo>
                  <a:lnTo>
                    <a:pt x="72" y="153"/>
                  </a:lnTo>
                  <a:lnTo>
                    <a:pt x="75" y="143"/>
                  </a:lnTo>
                  <a:lnTo>
                    <a:pt x="109" y="126"/>
                  </a:lnTo>
                  <a:lnTo>
                    <a:pt x="102" y="116"/>
                  </a:lnTo>
                  <a:lnTo>
                    <a:pt x="80" y="131"/>
                  </a:lnTo>
                  <a:lnTo>
                    <a:pt x="61" y="129"/>
                  </a:lnTo>
                  <a:lnTo>
                    <a:pt x="35" y="148"/>
                  </a:lnTo>
                  <a:lnTo>
                    <a:pt x="17" y="126"/>
                  </a:lnTo>
                  <a:lnTo>
                    <a:pt x="89" y="72"/>
                  </a:lnTo>
                  <a:lnTo>
                    <a:pt x="89" y="46"/>
                  </a:lnTo>
                  <a:lnTo>
                    <a:pt x="147" y="133"/>
                  </a:lnTo>
                  <a:lnTo>
                    <a:pt x="116" y="156"/>
                  </a:lnTo>
                  <a:lnTo>
                    <a:pt x="136" y="156"/>
                  </a:lnTo>
                  <a:lnTo>
                    <a:pt x="166" y="132"/>
                  </a:lnTo>
                  <a:lnTo>
                    <a:pt x="12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9"/>
            <p:cNvSpPr/>
            <p:nvPr/>
          </p:nvSpPr>
          <p:spPr bwMode="auto">
            <a:xfrm>
              <a:off x="454977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10"/>
            <p:cNvSpPr/>
            <p:nvPr/>
          </p:nvSpPr>
          <p:spPr bwMode="auto">
            <a:xfrm>
              <a:off x="4564063"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11"/>
            <p:cNvSpPr/>
            <p:nvPr/>
          </p:nvSpPr>
          <p:spPr bwMode="auto">
            <a:xfrm>
              <a:off x="4578350"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12"/>
            <p:cNvSpPr/>
            <p:nvPr/>
          </p:nvSpPr>
          <p:spPr bwMode="auto">
            <a:xfrm>
              <a:off x="459422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13"/>
            <p:cNvSpPr>
              <a:spLocks noEditPoints="1"/>
            </p:cNvSpPr>
            <p:nvPr/>
          </p:nvSpPr>
          <p:spPr bwMode="auto">
            <a:xfrm>
              <a:off x="4484688" y="4903788"/>
              <a:ext cx="58738" cy="38100"/>
            </a:xfrm>
            <a:custGeom>
              <a:avLst/>
              <a:gdLst>
                <a:gd name="T0" fmla="*/ 60 w 60"/>
                <a:gd name="T1" fmla="*/ 34 h 39"/>
                <a:gd name="T2" fmla="*/ 36 w 60"/>
                <a:gd name="T3" fmla="*/ 34 h 39"/>
                <a:gd name="T4" fmla="*/ 36 w 60"/>
                <a:gd name="T5" fmla="*/ 29 h 39"/>
                <a:gd name="T6" fmla="*/ 60 w 60"/>
                <a:gd name="T7" fmla="*/ 29 h 39"/>
                <a:gd name="T8" fmla="*/ 60 w 60"/>
                <a:gd name="T9" fmla="*/ 23 h 39"/>
                <a:gd name="T10" fmla="*/ 36 w 60"/>
                <a:gd name="T11" fmla="*/ 23 h 39"/>
                <a:gd name="T12" fmla="*/ 36 w 60"/>
                <a:gd name="T13" fmla="*/ 21 h 39"/>
                <a:gd name="T14" fmla="*/ 55 w 60"/>
                <a:gd name="T15" fmla="*/ 21 h 39"/>
                <a:gd name="T16" fmla="*/ 60 w 60"/>
                <a:gd name="T17" fmla="*/ 16 h 39"/>
                <a:gd name="T18" fmla="*/ 60 w 60"/>
                <a:gd name="T19" fmla="*/ 0 h 39"/>
                <a:gd name="T20" fmla="*/ 0 w 60"/>
                <a:gd name="T21" fmla="*/ 0 h 39"/>
                <a:gd name="T22" fmla="*/ 0 w 60"/>
                <a:gd name="T23" fmla="*/ 21 h 39"/>
                <a:gd name="T24" fmla="*/ 24 w 60"/>
                <a:gd name="T25" fmla="*/ 21 h 39"/>
                <a:gd name="T26" fmla="*/ 24 w 60"/>
                <a:gd name="T27" fmla="*/ 23 h 39"/>
                <a:gd name="T28" fmla="*/ 0 w 60"/>
                <a:gd name="T29" fmla="*/ 23 h 39"/>
                <a:gd name="T30" fmla="*/ 0 w 60"/>
                <a:gd name="T31" fmla="*/ 29 h 39"/>
                <a:gd name="T32" fmla="*/ 24 w 60"/>
                <a:gd name="T33" fmla="*/ 29 h 39"/>
                <a:gd name="T34" fmla="*/ 24 w 60"/>
                <a:gd name="T35" fmla="*/ 34 h 39"/>
                <a:gd name="T36" fmla="*/ 0 w 60"/>
                <a:gd name="T37" fmla="*/ 34 h 39"/>
                <a:gd name="T38" fmla="*/ 0 w 60"/>
                <a:gd name="T39" fmla="*/ 39 h 39"/>
                <a:gd name="T40" fmla="*/ 60 w 60"/>
                <a:gd name="T41" fmla="*/ 39 h 39"/>
                <a:gd name="T42" fmla="*/ 60 w 60"/>
                <a:gd name="T43" fmla="*/ 34 h 39"/>
                <a:gd name="T44" fmla="*/ 36 w 60"/>
                <a:gd name="T45" fmla="*/ 5 h 39"/>
                <a:gd name="T46" fmla="*/ 49 w 60"/>
                <a:gd name="T47" fmla="*/ 5 h 39"/>
                <a:gd name="T48" fmla="*/ 49 w 60"/>
                <a:gd name="T49" fmla="*/ 14 h 39"/>
                <a:gd name="T50" fmla="*/ 46 w 60"/>
                <a:gd name="T51" fmla="*/ 16 h 39"/>
                <a:gd name="T52" fmla="*/ 46 w 60"/>
                <a:gd name="T53" fmla="*/ 16 h 39"/>
                <a:gd name="T54" fmla="*/ 47 w 60"/>
                <a:gd name="T55" fmla="*/ 6 h 39"/>
                <a:gd name="T56" fmla="*/ 40 w 60"/>
                <a:gd name="T57" fmla="*/ 6 h 39"/>
                <a:gd name="T58" fmla="*/ 38 w 60"/>
                <a:gd name="T59" fmla="*/ 16 h 39"/>
                <a:gd name="T60" fmla="*/ 36 w 60"/>
                <a:gd name="T61" fmla="*/ 16 h 39"/>
                <a:gd name="T62" fmla="*/ 36 w 60"/>
                <a:gd name="T63" fmla="*/ 5 h 39"/>
                <a:gd name="T64" fmla="*/ 24 w 60"/>
                <a:gd name="T65" fmla="*/ 16 h 39"/>
                <a:gd name="T66" fmla="*/ 22 w 60"/>
                <a:gd name="T67" fmla="*/ 16 h 39"/>
                <a:gd name="T68" fmla="*/ 20 w 60"/>
                <a:gd name="T69" fmla="*/ 6 h 39"/>
                <a:gd name="T70" fmla="*/ 12 w 60"/>
                <a:gd name="T71" fmla="*/ 6 h 39"/>
                <a:gd name="T72" fmla="*/ 14 w 60"/>
                <a:gd name="T73" fmla="*/ 16 h 39"/>
                <a:gd name="T74" fmla="*/ 11 w 60"/>
                <a:gd name="T75" fmla="*/ 16 h 39"/>
                <a:gd name="T76" fmla="*/ 11 w 60"/>
                <a:gd name="T77" fmla="*/ 5 h 39"/>
                <a:gd name="T78" fmla="*/ 24 w 60"/>
                <a:gd name="T79" fmla="*/ 5 h 39"/>
                <a:gd name="T80" fmla="*/ 24 w 60"/>
                <a:gd name="T8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39">
                  <a:moveTo>
                    <a:pt x="60" y="34"/>
                  </a:moveTo>
                  <a:cubicBezTo>
                    <a:pt x="36" y="34"/>
                    <a:pt x="36" y="34"/>
                    <a:pt x="36" y="34"/>
                  </a:cubicBezTo>
                  <a:cubicBezTo>
                    <a:pt x="36" y="29"/>
                    <a:pt x="36" y="29"/>
                    <a:pt x="36" y="29"/>
                  </a:cubicBezTo>
                  <a:cubicBezTo>
                    <a:pt x="60" y="29"/>
                    <a:pt x="60" y="29"/>
                    <a:pt x="60" y="29"/>
                  </a:cubicBezTo>
                  <a:cubicBezTo>
                    <a:pt x="60" y="23"/>
                    <a:pt x="60" y="23"/>
                    <a:pt x="60" y="23"/>
                  </a:cubicBezTo>
                  <a:cubicBezTo>
                    <a:pt x="36" y="23"/>
                    <a:pt x="36" y="23"/>
                    <a:pt x="36" y="23"/>
                  </a:cubicBezTo>
                  <a:cubicBezTo>
                    <a:pt x="36" y="21"/>
                    <a:pt x="36" y="21"/>
                    <a:pt x="36" y="21"/>
                  </a:cubicBezTo>
                  <a:cubicBezTo>
                    <a:pt x="55" y="21"/>
                    <a:pt x="55" y="21"/>
                    <a:pt x="55" y="21"/>
                  </a:cubicBezTo>
                  <a:cubicBezTo>
                    <a:pt x="59" y="21"/>
                    <a:pt x="60" y="20"/>
                    <a:pt x="60" y="16"/>
                  </a:cubicBezTo>
                  <a:cubicBezTo>
                    <a:pt x="60" y="0"/>
                    <a:pt x="60" y="0"/>
                    <a:pt x="60" y="0"/>
                  </a:cubicBezTo>
                  <a:cubicBezTo>
                    <a:pt x="0" y="0"/>
                    <a:pt x="0" y="0"/>
                    <a:pt x="0" y="0"/>
                  </a:cubicBezTo>
                  <a:cubicBezTo>
                    <a:pt x="0" y="21"/>
                    <a:pt x="0" y="21"/>
                    <a:pt x="0" y="21"/>
                  </a:cubicBezTo>
                  <a:cubicBezTo>
                    <a:pt x="24" y="21"/>
                    <a:pt x="24" y="21"/>
                    <a:pt x="24" y="21"/>
                  </a:cubicBezTo>
                  <a:cubicBezTo>
                    <a:pt x="24" y="23"/>
                    <a:pt x="24" y="23"/>
                    <a:pt x="24" y="23"/>
                  </a:cubicBezTo>
                  <a:cubicBezTo>
                    <a:pt x="0" y="23"/>
                    <a:pt x="0" y="23"/>
                    <a:pt x="0" y="23"/>
                  </a:cubicBezTo>
                  <a:cubicBezTo>
                    <a:pt x="0" y="29"/>
                    <a:pt x="0" y="29"/>
                    <a:pt x="0" y="29"/>
                  </a:cubicBezTo>
                  <a:cubicBezTo>
                    <a:pt x="24" y="29"/>
                    <a:pt x="24" y="29"/>
                    <a:pt x="24" y="29"/>
                  </a:cubicBezTo>
                  <a:cubicBezTo>
                    <a:pt x="24" y="34"/>
                    <a:pt x="24" y="34"/>
                    <a:pt x="24" y="34"/>
                  </a:cubicBezTo>
                  <a:cubicBezTo>
                    <a:pt x="0" y="34"/>
                    <a:pt x="0" y="34"/>
                    <a:pt x="0" y="34"/>
                  </a:cubicBezTo>
                  <a:cubicBezTo>
                    <a:pt x="0" y="39"/>
                    <a:pt x="0" y="39"/>
                    <a:pt x="0" y="39"/>
                  </a:cubicBezTo>
                  <a:cubicBezTo>
                    <a:pt x="60" y="39"/>
                    <a:pt x="60" y="39"/>
                    <a:pt x="60" y="39"/>
                  </a:cubicBezTo>
                  <a:lnTo>
                    <a:pt x="60" y="34"/>
                  </a:lnTo>
                  <a:close/>
                  <a:moveTo>
                    <a:pt x="36" y="5"/>
                  </a:moveTo>
                  <a:cubicBezTo>
                    <a:pt x="49" y="5"/>
                    <a:pt x="49" y="5"/>
                    <a:pt x="49" y="5"/>
                  </a:cubicBezTo>
                  <a:cubicBezTo>
                    <a:pt x="49" y="14"/>
                    <a:pt x="49" y="14"/>
                    <a:pt x="49" y="14"/>
                  </a:cubicBezTo>
                  <a:cubicBezTo>
                    <a:pt x="49" y="16"/>
                    <a:pt x="48" y="16"/>
                    <a:pt x="46" y="16"/>
                  </a:cubicBezTo>
                  <a:cubicBezTo>
                    <a:pt x="46" y="16"/>
                    <a:pt x="46" y="16"/>
                    <a:pt x="46" y="16"/>
                  </a:cubicBezTo>
                  <a:cubicBezTo>
                    <a:pt x="47" y="6"/>
                    <a:pt x="47" y="6"/>
                    <a:pt x="47" y="6"/>
                  </a:cubicBezTo>
                  <a:cubicBezTo>
                    <a:pt x="40" y="6"/>
                    <a:pt x="40" y="6"/>
                    <a:pt x="40" y="6"/>
                  </a:cubicBezTo>
                  <a:cubicBezTo>
                    <a:pt x="38" y="16"/>
                    <a:pt x="38" y="16"/>
                    <a:pt x="38" y="16"/>
                  </a:cubicBezTo>
                  <a:cubicBezTo>
                    <a:pt x="36" y="16"/>
                    <a:pt x="36" y="16"/>
                    <a:pt x="36" y="16"/>
                  </a:cubicBezTo>
                  <a:lnTo>
                    <a:pt x="36" y="5"/>
                  </a:lnTo>
                  <a:close/>
                  <a:moveTo>
                    <a:pt x="24" y="16"/>
                  </a:moveTo>
                  <a:cubicBezTo>
                    <a:pt x="22" y="16"/>
                    <a:pt x="22" y="16"/>
                    <a:pt x="22" y="16"/>
                  </a:cubicBezTo>
                  <a:cubicBezTo>
                    <a:pt x="20" y="6"/>
                    <a:pt x="20" y="6"/>
                    <a:pt x="20" y="6"/>
                  </a:cubicBezTo>
                  <a:cubicBezTo>
                    <a:pt x="12" y="6"/>
                    <a:pt x="12" y="6"/>
                    <a:pt x="12" y="6"/>
                  </a:cubicBezTo>
                  <a:cubicBezTo>
                    <a:pt x="14" y="16"/>
                    <a:pt x="14" y="16"/>
                    <a:pt x="14" y="16"/>
                  </a:cubicBezTo>
                  <a:cubicBezTo>
                    <a:pt x="11" y="16"/>
                    <a:pt x="11" y="16"/>
                    <a:pt x="11" y="16"/>
                  </a:cubicBezTo>
                  <a:cubicBezTo>
                    <a:pt x="11" y="5"/>
                    <a:pt x="11" y="5"/>
                    <a:pt x="11" y="5"/>
                  </a:cubicBezTo>
                  <a:cubicBezTo>
                    <a:pt x="24" y="5"/>
                    <a:pt x="24" y="5"/>
                    <a:pt x="24" y="5"/>
                  </a:cubicBezTo>
                  <a:lnTo>
                    <a:pt x="2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14"/>
            <p:cNvSpPr/>
            <p:nvPr/>
          </p:nvSpPr>
          <p:spPr bwMode="auto">
            <a:xfrm>
              <a:off x="4546600" y="4903788"/>
              <a:ext cx="77788" cy="15875"/>
            </a:xfrm>
            <a:custGeom>
              <a:avLst/>
              <a:gdLst>
                <a:gd name="T0" fmla="*/ 0 w 49"/>
                <a:gd name="T1" fmla="*/ 3 h 10"/>
                <a:gd name="T2" fmla="*/ 40 w 49"/>
                <a:gd name="T3" fmla="*/ 3 h 10"/>
                <a:gd name="T4" fmla="*/ 40 w 49"/>
                <a:gd name="T5" fmla="*/ 10 h 10"/>
                <a:gd name="T6" fmla="*/ 48 w 49"/>
                <a:gd name="T7" fmla="*/ 10 h 10"/>
                <a:gd name="T8" fmla="*/ 49 w 49"/>
                <a:gd name="T9" fmla="*/ 0 h 10"/>
                <a:gd name="T10" fmla="*/ 0 w 49"/>
                <a:gd name="T11" fmla="*/ 0 h 10"/>
                <a:gd name="T12" fmla="*/ 0 w 49"/>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0" y="3"/>
                  </a:moveTo>
                  <a:lnTo>
                    <a:pt x="40" y="3"/>
                  </a:lnTo>
                  <a:lnTo>
                    <a:pt x="40" y="10"/>
                  </a:lnTo>
                  <a:lnTo>
                    <a:pt x="48" y="10"/>
                  </a:lnTo>
                  <a:lnTo>
                    <a:pt x="49"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15"/>
            <p:cNvSpPr/>
            <p:nvPr/>
          </p:nvSpPr>
          <p:spPr bwMode="auto">
            <a:xfrm>
              <a:off x="4562475" y="4910138"/>
              <a:ext cx="61913" cy="41275"/>
            </a:xfrm>
            <a:custGeom>
              <a:avLst/>
              <a:gdLst>
                <a:gd name="T0" fmla="*/ 16 w 62"/>
                <a:gd name="T1" fmla="*/ 0 h 43"/>
                <a:gd name="T2" fmla="*/ 2 w 62"/>
                <a:gd name="T3" fmla="*/ 0 h 43"/>
                <a:gd name="T4" fmla="*/ 0 w 62"/>
                <a:gd name="T5" fmla="*/ 17 h 43"/>
                <a:gd name="T6" fmla="*/ 47 w 62"/>
                <a:gd name="T7" fmla="*/ 17 h 43"/>
                <a:gd name="T8" fmla="*/ 47 w 62"/>
                <a:gd name="T9" fmla="*/ 34 h 43"/>
                <a:gd name="T10" fmla="*/ 61 w 62"/>
                <a:gd name="T11" fmla="*/ 42 h 43"/>
                <a:gd name="T12" fmla="*/ 62 w 62"/>
                <a:gd name="T13" fmla="*/ 41 h 43"/>
                <a:gd name="T14" fmla="*/ 62 w 62"/>
                <a:gd name="T15" fmla="*/ 12 h 43"/>
                <a:gd name="T16" fmla="*/ 14 w 62"/>
                <a:gd name="T17" fmla="*/ 12 h 43"/>
                <a:gd name="T18" fmla="*/ 16 w 6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
                  <a:moveTo>
                    <a:pt x="16" y="0"/>
                  </a:moveTo>
                  <a:cubicBezTo>
                    <a:pt x="2" y="0"/>
                    <a:pt x="2" y="0"/>
                    <a:pt x="2" y="0"/>
                  </a:cubicBezTo>
                  <a:cubicBezTo>
                    <a:pt x="0" y="17"/>
                    <a:pt x="0" y="17"/>
                    <a:pt x="0" y="17"/>
                  </a:cubicBezTo>
                  <a:cubicBezTo>
                    <a:pt x="47" y="17"/>
                    <a:pt x="47" y="17"/>
                    <a:pt x="47" y="17"/>
                  </a:cubicBezTo>
                  <a:cubicBezTo>
                    <a:pt x="47" y="34"/>
                    <a:pt x="47" y="34"/>
                    <a:pt x="47" y="34"/>
                  </a:cubicBezTo>
                  <a:cubicBezTo>
                    <a:pt x="47" y="34"/>
                    <a:pt x="60" y="41"/>
                    <a:pt x="61" y="42"/>
                  </a:cubicBezTo>
                  <a:cubicBezTo>
                    <a:pt x="62" y="43"/>
                    <a:pt x="62" y="41"/>
                    <a:pt x="62" y="41"/>
                  </a:cubicBezTo>
                  <a:cubicBezTo>
                    <a:pt x="62" y="12"/>
                    <a:pt x="62" y="12"/>
                    <a:pt x="62" y="12"/>
                  </a:cubicBezTo>
                  <a:cubicBezTo>
                    <a:pt x="14" y="12"/>
                    <a:pt x="14" y="12"/>
                    <a:pt x="14"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6"/>
            <p:cNvSpPr>
              <a:spLocks noEditPoints="1"/>
            </p:cNvSpPr>
            <p:nvPr/>
          </p:nvSpPr>
          <p:spPr bwMode="auto">
            <a:xfrm>
              <a:off x="4640263"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7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7" y="29"/>
                    <a:pt x="17" y="29"/>
                    <a:pt x="17" y="29"/>
                  </a:cubicBezTo>
                  <a:cubicBezTo>
                    <a:pt x="28" y="28"/>
                    <a:pt x="33" y="24"/>
                    <a:pt x="34" y="15"/>
                  </a:cubicBezTo>
                  <a:cubicBezTo>
                    <a:pt x="34" y="5"/>
                    <a:pt x="27"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17"/>
            <p:cNvSpPr>
              <a:spLocks noEditPoints="1"/>
            </p:cNvSpPr>
            <p:nvPr/>
          </p:nvSpPr>
          <p:spPr bwMode="auto">
            <a:xfrm>
              <a:off x="4689475"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8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8" y="29"/>
                    <a:pt x="18" y="29"/>
                    <a:pt x="18" y="29"/>
                  </a:cubicBezTo>
                  <a:cubicBezTo>
                    <a:pt x="28" y="28"/>
                    <a:pt x="33" y="24"/>
                    <a:pt x="34" y="15"/>
                  </a:cubicBezTo>
                  <a:cubicBezTo>
                    <a:pt x="34" y="5"/>
                    <a:pt x="28"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18"/>
            <p:cNvSpPr/>
            <p:nvPr/>
          </p:nvSpPr>
          <p:spPr bwMode="auto">
            <a:xfrm>
              <a:off x="4733925" y="4903788"/>
              <a:ext cx="38100" cy="46037"/>
            </a:xfrm>
            <a:custGeom>
              <a:avLst/>
              <a:gdLst>
                <a:gd name="T0" fmla="*/ 0 w 24"/>
                <a:gd name="T1" fmla="*/ 0 h 29"/>
                <a:gd name="T2" fmla="*/ 0 w 24"/>
                <a:gd name="T3" fmla="*/ 5 h 29"/>
                <a:gd name="T4" fmla="*/ 9 w 24"/>
                <a:gd name="T5" fmla="*/ 5 h 29"/>
                <a:gd name="T6" fmla="*/ 9 w 24"/>
                <a:gd name="T7" fmla="*/ 29 h 29"/>
                <a:gd name="T8" fmla="*/ 15 w 24"/>
                <a:gd name="T9" fmla="*/ 29 h 29"/>
                <a:gd name="T10" fmla="*/ 15 w 24"/>
                <a:gd name="T11" fmla="*/ 5 h 29"/>
                <a:gd name="T12" fmla="*/ 24 w 24"/>
                <a:gd name="T13" fmla="*/ 5 h 29"/>
                <a:gd name="T14" fmla="*/ 24 w 24"/>
                <a:gd name="T15" fmla="*/ 0 h 29"/>
                <a:gd name="T16" fmla="*/ 0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0" y="0"/>
                  </a:moveTo>
                  <a:lnTo>
                    <a:pt x="0" y="5"/>
                  </a:lnTo>
                  <a:lnTo>
                    <a:pt x="9" y="5"/>
                  </a:lnTo>
                  <a:lnTo>
                    <a:pt x="9" y="29"/>
                  </a:lnTo>
                  <a:lnTo>
                    <a:pt x="15" y="29"/>
                  </a:lnTo>
                  <a:lnTo>
                    <a:pt x="15" y="5"/>
                  </a:lnTo>
                  <a:lnTo>
                    <a:pt x="24" y="5"/>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19"/>
            <p:cNvSpPr/>
            <p:nvPr/>
          </p:nvSpPr>
          <p:spPr bwMode="auto">
            <a:xfrm>
              <a:off x="4481513" y="4943475"/>
              <a:ext cx="138113" cy="14287"/>
            </a:xfrm>
            <a:custGeom>
              <a:avLst/>
              <a:gdLst>
                <a:gd name="T0" fmla="*/ 81 w 140"/>
                <a:gd name="T1" fmla="*/ 7 h 15"/>
                <a:gd name="T2" fmla="*/ 0 w 140"/>
                <a:gd name="T3" fmla="*/ 8 h 15"/>
                <a:gd name="T4" fmla="*/ 4 w 140"/>
                <a:gd name="T5" fmla="*/ 13 h 15"/>
                <a:gd name="T6" fmla="*/ 80 w 140"/>
                <a:gd name="T7" fmla="*/ 13 h 15"/>
                <a:gd name="T8" fmla="*/ 106 w 140"/>
                <a:gd name="T9" fmla="*/ 15 h 15"/>
                <a:gd name="T10" fmla="*/ 140 w 140"/>
                <a:gd name="T11" fmla="*/ 8 h 15"/>
                <a:gd name="T12" fmla="*/ 133 w 140"/>
                <a:gd name="T13" fmla="*/ 4 h 15"/>
                <a:gd name="T14" fmla="*/ 81 w 14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5">
                  <a:moveTo>
                    <a:pt x="81" y="7"/>
                  </a:moveTo>
                  <a:cubicBezTo>
                    <a:pt x="41" y="0"/>
                    <a:pt x="5" y="4"/>
                    <a:pt x="0" y="8"/>
                  </a:cubicBezTo>
                  <a:cubicBezTo>
                    <a:pt x="4" y="13"/>
                    <a:pt x="4" y="13"/>
                    <a:pt x="4" y="13"/>
                  </a:cubicBezTo>
                  <a:cubicBezTo>
                    <a:pt x="7" y="11"/>
                    <a:pt x="39" y="6"/>
                    <a:pt x="80" y="13"/>
                  </a:cubicBezTo>
                  <a:cubicBezTo>
                    <a:pt x="90" y="14"/>
                    <a:pt x="99" y="15"/>
                    <a:pt x="106" y="15"/>
                  </a:cubicBezTo>
                  <a:cubicBezTo>
                    <a:pt x="129" y="15"/>
                    <a:pt x="140" y="8"/>
                    <a:pt x="140" y="8"/>
                  </a:cubicBezTo>
                  <a:cubicBezTo>
                    <a:pt x="133" y="4"/>
                    <a:pt x="133" y="4"/>
                    <a:pt x="133" y="4"/>
                  </a:cubicBezTo>
                  <a:cubicBezTo>
                    <a:pt x="131" y="5"/>
                    <a:pt x="121" y="13"/>
                    <a:pt x="8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5E397A7A-90FB-4CD9-B124-B606C8E6E5BC}" type="datetimeFigureOut">
              <a:rPr lang="zh-CN" altLang="en-US"/>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9745D81-8E1D-444D-98AB-45C8CBE1C9E6}"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FC192957-9782-475C-8AA1-F6896D955EAA}" type="datetimeFigureOut">
              <a:rPr lang="zh-CN" altLang="en-US"/>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1CEAA5F-90CA-4479-9B51-5F90113E168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EA295B52-CC3D-4B4D-BAD2-3F4D10ABE6FA}" type="datetimeFigureOut">
              <a:rPr lang="zh-CN" altLang="en-US"/>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B4122428-CC94-44C5-B3B4-C1912EB5F18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audio" Target="../media/audio1.wav"/><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9218"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63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3"/>
          <p:cNvSpPr txBox="1">
            <a:spLocks noChangeArrowheads="1"/>
          </p:cNvSpPr>
          <p:nvPr/>
        </p:nvSpPr>
        <p:spPr bwMode="auto">
          <a:xfrm>
            <a:off x="2808288" y="538798"/>
            <a:ext cx="2374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9600">
                <a:solidFill>
                  <a:schemeClr val="bg1"/>
                </a:solidFill>
                <a:latin typeface="Helvetica-Roman-SemiB" pitchFamily="2" charset="0"/>
                <a:ea typeface="SimSun-ExtB" panose="02010609060101010101" pitchFamily="49" charset="-122"/>
                <a:cs typeface="Arial" panose="020B0604020202020204" pitchFamily="34" charset="0"/>
              </a:rPr>
              <a:t>7.5</a:t>
            </a:r>
            <a:endParaRPr lang="en-US" sz="9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19" name="文本框 66"/>
          <p:cNvSpPr txBox="1">
            <a:spLocks noChangeArrowheads="1"/>
          </p:cNvSpPr>
          <p:nvPr/>
        </p:nvSpPr>
        <p:spPr bwMode="auto">
          <a:xfrm>
            <a:off x="3646488" y="34321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lnSpc>
                <a:spcPts val="900"/>
              </a:lnSpc>
              <a:defRPr/>
            </a:pPr>
            <a:r>
              <a:rPr lang="en-US" altLang="zh-CN" dirty="0">
                <a:solidFill>
                  <a:schemeClr val="bg1">
                    <a:lumMod val="65000"/>
                  </a:schemeClr>
                </a:solidFill>
                <a:latin typeface="Helvetica" panose="020B0604020202020204" pitchFamily="34" charset="0"/>
              </a:rPr>
              <a:t>this is a sample text. insert your desired text here. Again. this is a dummy text. enter your own text here. this is a sample text. </a:t>
            </a:r>
            <a:endParaRPr lang="zh-CN" altLang="en-US" dirty="0">
              <a:solidFill>
                <a:schemeClr val="bg1">
                  <a:lumMod val="65000"/>
                </a:schemeClr>
              </a:solidFill>
              <a:latin typeface="Helvetica" panose="020B0604020202020204" pitchFamily="34" charset="0"/>
            </a:endParaRPr>
          </a:p>
        </p:txBody>
      </p:sp>
      <p:sp>
        <p:nvSpPr>
          <p:cNvPr id="9" name="文本框 13"/>
          <p:cNvSpPr txBox="1">
            <a:spLocks noChangeArrowheads="1"/>
          </p:cNvSpPr>
          <p:nvPr/>
        </p:nvSpPr>
        <p:spPr bwMode="auto">
          <a:xfrm>
            <a:off x="2808288" y="1874838"/>
            <a:ext cx="5059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9600">
                <a:solidFill>
                  <a:schemeClr val="bg1"/>
                </a:solidFill>
                <a:latin typeface="Helvetica-Roman-SemiB" pitchFamily="2" charset="0"/>
                <a:ea typeface="SimSun-ExtB" panose="02010609060101010101" pitchFamily="49" charset="-122"/>
                <a:cs typeface="Arial" panose="020B0604020202020204" pitchFamily="34" charset="0"/>
              </a:rPr>
              <a:t>确认测试</a:t>
            </a:r>
            <a:endParaRPr lang="zh-CN" altLang="en-US" sz="96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11" name="组合 10"/>
          <p:cNvGrpSpPr/>
          <p:nvPr/>
        </p:nvGrpSpPr>
        <p:grpSpPr bwMode="auto">
          <a:xfrm>
            <a:off x="-1" y="1931989"/>
            <a:ext cx="768350" cy="1279525"/>
            <a:chOff x="-1" y="1931896"/>
            <a:chExt cx="768567" cy="1279711"/>
          </a:xfrm>
        </p:grpSpPr>
        <p:sp>
          <p:nvSpPr>
            <p:cNvPr id="7" name="等腰三角形 6"/>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6" name="文本框 66"/>
            <p:cNvSpPr txBox="1">
              <a:spLocks noChangeArrowheads="1"/>
            </p:cNvSpPr>
            <p:nvPr/>
          </p:nvSpPr>
          <p:spPr bwMode="auto">
            <a:xfrm>
              <a:off x="11363" y="2435751"/>
              <a:ext cx="423029" cy="2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000">
                  <a:latin typeface="Helvetica" panose="020B0604020202020204" pitchFamily="34" charset="0"/>
                  <a:ea typeface="SimSun-ExtB" panose="02010609060101010101" pitchFamily="49" charset="-122"/>
                  <a:cs typeface="Arial" panose="020B0604020202020204" pitchFamily="34" charset="0"/>
                </a:rPr>
                <a:t>G17</a:t>
              </a:r>
              <a:endParaRPr lang="en-US" sz="1000">
                <a:latin typeface="Helvetica" panose="020B0604020202020204" pitchFamily="34" charset="0"/>
                <a:ea typeface="SimSun-ExtB" panose="02010609060101010101" pitchFamily="49" charset="-122"/>
                <a:cs typeface="Arial" panose="020B0604020202020204" pitchFamily="34" charset="0"/>
              </a:endParaRPr>
            </a:p>
          </p:txBody>
        </p:sp>
      </p:grpSp>
      <p:pic>
        <p:nvPicPr>
          <p:cNvPr id="2" name="0">
            <a:hlinkClick r:id="" action="ppaction://media"/>
          </p:cNvPr>
          <p:cNvPicPr>
            <a:picLocks noChangeAspect="1"/>
          </p:cNvPicPr>
          <p:nvPr>
            <a:wavAudioFile r:embed="rId2" name="8FE3E7BC.wav"/>
          </p:nvPr>
        </p:nvPicPr>
        <p:blipFill>
          <a:blip r:embed="rId3">
            <a:extLst>
              <a:ext uri="{28A0092B-C50C-407E-A947-70E740481C1C}">
                <a14:useLocalDpi xmlns:a14="http://schemas.microsoft.com/office/drawing/2010/main" val="0"/>
              </a:ext>
            </a:extLst>
          </a:blip>
          <a:srcRect/>
          <a:stretch>
            <a:fillRect/>
          </a:stretch>
        </p:blipFill>
        <p:spPr bwMode="auto">
          <a:xfrm>
            <a:off x="9734550" y="-866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additive="base">
                                        <p:cTn id="9" dur="1250" fill="hold"/>
                                        <p:tgtEl>
                                          <p:spTgt spid="3"/>
                                        </p:tgtEl>
                                        <p:attrNameLst>
                                          <p:attrName>ppt_x</p:attrName>
                                        </p:attrNameLst>
                                      </p:cBhvr>
                                      <p:tavLst>
                                        <p:tav tm="0">
                                          <p:val>
                                            <p:strVal val="0-#ppt_w/2"/>
                                          </p:val>
                                        </p:tav>
                                        <p:tav tm="100000">
                                          <p:val>
                                            <p:strVal val="#ppt_x"/>
                                          </p:val>
                                        </p:tav>
                                      </p:tavLst>
                                    </p:anim>
                                    <p:anim calcmode="lin" valueType="num">
                                      <p:cBhvr additive="base">
                                        <p:cTn id="10" dur="125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250" fill="hold"/>
                                        <p:tgtEl>
                                          <p:spTgt spid="9"/>
                                        </p:tgtEl>
                                        <p:attrNameLst>
                                          <p:attrName>ppt_x</p:attrName>
                                        </p:attrNameLst>
                                      </p:cBhvr>
                                      <p:tavLst>
                                        <p:tav tm="0">
                                          <p:val>
                                            <p:strVal val="1+#ppt_w/2"/>
                                          </p:val>
                                        </p:tav>
                                        <p:tav tm="100000">
                                          <p:val>
                                            <p:strVal val="#ppt_x"/>
                                          </p:val>
                                        </p:tav>
                                      </p:tavLst>
                                    </p:anim>
                                    <p:anim calcmode="lin" valueType="num">
                                      <p:cBhvr additive="base">
                                        <p:cTn id="14" dur="1250" fill="hold"/>
                                        <p:tgtEl>
                                          <p:spTgt spid="9"/>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170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250" fill="hold"/>
                                        <p:tgtEl>
                                          <p:spTgt spid="11"/>
                                        </p:tgtEl>
                                        <p:attrNameLst>
                                          <p:attrName>ppt_x</p:attrName>
                                        </p:attrNameLst>
                                      </p:cBhvr>
                                      <p:tavLst>
                                        <p:tav tm="0">
                                          <p:val>
                                            <p:strVal val="0-#ppt_w/2"/>
                                          </p:val>
                                        </p:tav>
                                        <p:tav tm="100000">
                                          <p:val>
                                            <p:strVal val="#ppt_x"/>
                                          </p:val>
                                        </p:tav>
                                      </p:tavLst>
                                    </p:anim>
                                    <p:anim calcmode="lin" valueType="num">
                                      <p:cBhvr additive="base">
                                        <p:cTn id="2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1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8" name="文本框 66"/>
          <p:cNvSpPr txBox="1">
            <a:spLocks noChangeArrowheads="1"/>
          </p:cNvSpPr>
          <p:nvPr/>
        </p:nvSpPr>
        <p:spPr bwMode="auto">
          <a:xfrm>
            <a:off x="771445" y="739775"/>
            <a:ext cx="3566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确认测试的一个重要内容是复查软件配置。复查的目的是保证软件配置的所有成分都齐全，质量符合要求，文档和程序完全一致，具有完成软件维护所必须的细节，而且已经编好目录</a:t>
            </a:r>
            <a:endParaRPr lang="en-US" altLang="zh-CN" sz="1400" dirty="0">
              <a:solidFill>
                <a:prstClr val="black">
                  <a:lumMod val="75000"/>
                  <a:lumOff val="25000"/>
                </a:prstClr>
              </a:solidFill>
              <a:latin typeface="Helvetica" panose="020B0604020202020204" pitchFamily="34" charset="0"/>
            </a:endParaRPr>
          </a:p>
        </p:txBody>
      </p:sp>
      <p:sp>
        <p:nvSpPr>
          <p:cNvPr id="53" name="文本框 66"/>
          <p:cNvSpPr txBox="1">
            <a:spLocks noChangeArrowheads="1"/>
          </p:cNvSpPr>
          <p:nvPr/>
        </p:nvSpPr>
        <p:spPr bwMode="auto">
          <a:xfrm>
            <a:off x="1446213" y="3222625"/>
            <a:ext cx="428244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除了按合同规定的内容和要求，由人工审查软件配置之外，在确认测试过程中还应该严格遵循用户指南及其他操作程序，以便检验这些使用手册的完整性和正确性</a:t>
            </a:r>
            <a:r>
              <a:rPr lang="en-US" altLang="zh-CN" sz="1400" dirty="0">
                <a:solidFill>
                  <a:prstClr val="black">
                    <a:lumMod val="75000"/>
                    <a:lumOff val="25000"/>
                  </a:prstClr>
                </a:solidFill>
                <a:latin typeface="Helvetica" panose="020B0604020202020204" pitchFamily="34" charset="0"/>
              </a:rPr>
              <a:t>。</a:t>
            </a:r>
            <a:r>
              <a:rPr lang="zh-CN" altLang="en-US" sz="1400" dirty="0">
                <a:solidFill>
                  <a:prstClr val="black">
                    <a:lumMod val="75000"/>
                    <a:lumOff val="25000"/>
                  </a:prstClr>
                </a:solidFill>
                <a:latin typeface="Helvetica" panose="020B0604020202020204" pitchFamily="34" charset="0"/>
              </a:rPr>
              <a:t>必须仔细记录发现的遗漏或错误，并且适当地补充和改正。</a:t>
            </a:r>
            <a:endParaRPr lang="en-US" altLang="zh-CN" sz="1400" dirty="0">
              <a:solidFill>
                <a:prstClr val="black">
                  <a:lumMod val="75000"/>
                  <a:lumOff val="25000"/>
                </a:prst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5"/>
                                        </p:tgtEl>
                                        <p:attrNameLst>
                                          <p:attrName>style.visibility</p:attrName>
                                        </p:attrNameLst>
                                      </p:cBhvr>
                                      <p:to>
                                        <p:strVal val="visible"/>
                                      </p:to>
                                    </p:set>
                                    <p:anim calcmode="lin" valueType="num">
                                      <p:cBhvr>
                                        <p:cTn id="20" dur="750" fill="hold"/>
                                        <p:tgtEl>
                                          <p:spTgt spid="55"/>
                                        </p:tgtEl>
                                        <p:attrNameLst>
                                          <p:attrName>ppt_w</p:attrName>
                                        </p:attrNameLst>
                                      </p:cBhvr>
                                      <p:tavLst>
                                        <p:tav tm="0">
                                          <p:val>
                                            <p:fltVal val="0"/>
                                          </p:val>
                                        </p:tav>
                                        <p:tav tm="100000">
                                          <p:val>
                                            <p:strVal val="#ppt_w"/>
                                          </p:val>
                                        </p:tav>
                                      </p:tavLst>
                                    </p:anim>
                                    <p:anim calcmode="lin" valueType="num">
                                      <p:cBhvr>
                                        <p:cTn id="21" dur="750" fill="hold"/>
                                        <p:tgtEl>
                                          <p:spTgt spid="55"/>
                                        </p:tgtEl>
                                        <p:attrNameLst>
                                          <p:attrName>ppt_h</p:attrName>
                                        </p:attrNameLst>
                                      </p:cBhvr>
                                      <p:tavLst>
                                        <p:tav tm="0">
                                          <p:val>
                                            <p:fltVal val="0"/>
                                          </p:val>
                                        </p:tav>
                                        <p:tav tm="100000">
                                          <p:val>
                                            <p:strVal val="#ppt_h"/>
                                          </p:val>
                                        </p:tav>
                                      </p:tavLst>
                                    </p:anim>
                                    <p:animEffect transition="in" filter="fade">
                                      <p:cBhvr>
                                        <p:cTn id="22" dur="750"/>
                                        <p:tgtEl>
                                          <p:spTgt spid="55"/>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Effect transition="in" filter="fade">
                                      <p:cBhvr>
                                        <p:cTn id="27" dur="750"/>
                                        <p:tgtEl>
                                          <p:spTgt spid="2"/>
                                        </p:tgtEl>
                                      </p:cBhvr>
                                    </p:animEffect>
                                  </p:childTnLst>
                                </p:cTn>
                              </p:par>
                              <p:par>
                                <p:cTn id="28" presetID="6" presetClass="emph" presetSubtype="0" autoRev="1" fill="hold" grpId="1" nodeType="withEffect">
                                  <p:stCondLst>
                                    <p:cond delay="1800"/>
                                  </p:stCondLst>
                                  <p:childTnLst>
                                    <p:animScale>
                                      <p:cBhvr>
                                        <p:cTn id="29" dur="1000" fill="hold"/>
                                        <p:tgtEl>
                                          <p:spTgt spid="2"/>
                                        </p:tgtEl>
                                      </p:cBhvr>
                                      <p:by x="150000" y="150000"/>
                                    </p:animScale>
                                  </p:childTnLst>
                                </p:cTn>
                              </p:par>
                              <p:par>
                                <p:cTn id="30" presetID="53" presetClass="entr" presetSubtype="16" fill="hold" grpId="0" nodeType="withEffect">
                                  <p:stCondLst>
                                    <p:cond delay="20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750" fill="hold"/>
                                        <p:tgtEl>
                                          <p:spTgt spid="63"/>
                                        </p:tgtEl>
                                        <p:attrNameLst>
                                          <p:attrName>ppt_w</p:attrName>
                                        </p:attrNameLst>
                                      </p:cBhvr>
                                      <p:tavLst>
                                        <p:tav tm="0">
                                          <p:val>
                                            <p:fltVal val="0"/>
                                          </p:val>
                                        </p:tav>
                                        <p:tav tm="100000">
                                          <p:val>
                                            <p:strVal val="#ppt_w"/>
                                          </p:val>
                                        </p:tav>
                                      </p:tavLst>
                                    </p:anim>
                                    <p:anim calcmode="lin" valueType="num">
                                      <p:cBhvr>
                                        <p:cTn id="33" dur="750" fill="hold"/>
                                        <p:tgtEl>
                                          <p:spTgt spid="63"/>
                                        </p:tgtEl>
                                        <p:attrNameLst>
                                          <p:attrName>ppt_h</p:attrName>
                                        </p:attrNameLst>
                                      </p:cBhvr>
                                      <p:tavLst>
                                        <p:tav tm="0">
                                          <p:val>
                                            <p:fltVal val="0"/>
                                          </p:val>
                                        </p:tav>
                                        <p:tav tm="100000">
                                          <p:val>
                                            <p:strVal val="#ppt_h"/>
                                          </p:val>
                                        </p:tav>
                                      </p:tavLst>
                                    </p:anim>
                                    <p:animEffect transition="in" filter="fade">
                                      <p:cBhvr>
                                        <p:cTn id="34" dur="750"/>
                                        <p:tgtEl>
                                          <p:spTgt spid="63"/>
                                        </p:tgtEl>
                                      </p:cBhvr>
                                    </p:animEffect>
                                  </p:childTnLst>
                                </p:cTn>
                              </p:par>
                              <p:par>
                                <p:cTn id="35" presetID="6" presetClass="emph" presetSubtype="0" autoRev="1" fill="hold" grpId="1" nodeType="withEffect">
                                  <p:stCondLst>
                                    <p:cond delay="2000"/>
                                  </p:stCondLst>
                                  <p:childTnLst>
                                    <p:animScale>
                                      <p:cBhvr>
                                        <p:cTn id="36" dur="1000" fill="hold"/>
                                        <p:tgtEl>
                                          <p:spTgt spid="63"/>
                                        </p:tgtEl>
                                      </p:cBhvr>
                                      <p:by x="150000" y="150000"/>
                                    </p:animScale>
                                  </p:childTnLst>
                                </p:cTn>
                              </p:par>
                              <p:par>
                                <p:cTn id="37" presetID="53" presetClass="entr" presetSubtype="16" fill="hold" grpId="0" nodeType="withEffect">
                                  <p:stCondLst>
                                    <p:cond delay="2200"/>
                                  </p:stCondLst>
                                  <p:childTnLst>
                                    <p:set>
                                      <p:cBhvr>
                                        <p:cTn id="38" dur="1" fill="hold">
                                          <p:stCondLst>
                                            <p:cond delay="0"/>
                                          </p:stCondLst>
                                        </p:cTn>
                                        <p:tgtEl>
                                          <p:spTgt spid="64"/>
                                        </p:tgtEl>
                                        <p:attrNameLst>
                                          <p:attrName>style.visibility</p:attrName>
                                        </p:attrNameLst>
                                      </p:cBhvr>
                                      <p:to>
                                        <p:strVal val="visible"/>
                                      </p:to>
                                    </p:set>
                                    <p:anim calcmode="lin" valueType="num">
                                      <p:cBhvr>
                                        <p:cTn id="39" dur="750" fill="hold"/>
                                        <p:tgtEl>
                                          <p:spTgt spid="64"/>
                                        </p:tgtEl>
                                        <p:attrNameLst>
                                          <p:attrName>ppt_w</p:attrName>
                                        </p:attrNameLst>
                                      </p:cBhvr>
                                      <p:tavLst>
                                        <p:tav tm="0">
                                          <p:val>
                                            <p:fltVal val="0"/>
                                          </p:val>
                                        </p:tav>
                                        <p:tav tm="100000">
                                          <p:val>
                                            <p:strVal val="#ppt_w"/>
                                          </p:val>
                                        </p:tav>
                                      </p:tavLst>
                                    </p:anim>
                                    <p:anim calcmode="lin" valueType="num">
                                      <p:cBhvr>
                                        <p:cTn id="40" dur="750" fill="hold"/>
                                        <p:tgtEl>
                                          <p:spTgt spid="64"/>
                                        </p:tgtEl>
                                        <p:attrNameLst>
                                          <p:attrName>ppt_h</p:attrName>
                                        </p:attrNameLst>
                                      </p:cBhvr>
                                      <p:tavLst>
                                        <p:tav tm="0">
                                          <p:val>
                                            <p:fltVal val="0"/>
                                          </p:val>
                                        </p:tav>
                                        <p:tav tm="100000">
                                          <p:val>
                                            <p:strVal val="#ppt_h"/>
                                          </p:val>
                                        </p:tav>
                                      </p:tavLst>
                                    </p:anim>
                                    <p:animEffect transition="in" filter="fade">
                                      <p:cBhvr>
                                        <p:cTn id="41" dur="750"/>
                                        <p:tgtEl>
                                          <p:spTgt spid="64"/>
                                        </p:tgtEl>
                                      </p:cBhvr>
                                    </p:animEffect>
                                  </p:childTnLst>
                                </p:cTn>
                              </p:par>
                              <p:par>
                                <p:cTn id="42" presetID="6" presetClass="emph" presetSubtype="0" autoRev="1" fill="hold" grpId="1" nodeType="withEffect">
                                  <p:stCondLst>
                                    <p:cond delay="2200"/>
                                  </p:stCondLst>
                                  <p:childTnLst>
                                    <p:animScale>
                                      <p:cBhvr>
                                        <p:cTn id="43" dur="1000" fill="hold"/>
                                        <p:tgtEl>
                                          <p:spTgt spid="64"/>
                                        </p:tgtEl>
                                      </p:cBhvr>
                                      <p:by x="150000" y="150000"/>
                                    </p:animScale>
                                  </p:childTnLst>
                                </p:cTn>
                              </p:par>
                              <p:par>
                                <p:cTn id="44" presetID="53" presetClass="entr" presetSubtype="16" fill="hold" nodeType="withEffect">
                                  <p:stCondLst>
                                    <p:cond delay="220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ppt_w</p:attrName>
                                        </p:attrNameLst>
                                      </p:cBhvr>
                                      <p:tavLst>
                                        <p:tav tm="0">
                                          <p:val>
                                            <p:fltVal val="0"/>
                                          </p:val>
                                        </p:tav>
                                        <p:tav tm="100000">
                                          <p:val>
                                            <p:strVal val="#ppt_w"/>
                                          </p:val>
                                        </p:tav>
                                      </p:tavLst>
                                    </p:anim>
                                    <p:anim calcmode="lin" valueType="num">
                                      <p:cBhvr>
                                        <p:cTn id="47" dur="750" fill="hold"/>
                                        <p:tgtEl>
                                          <p:spTgt spid="3"/>
                                        </p:tgtEl>
                                        <p:attrNameLst>
                                          <p:attrName>ppt_h</p:attrName>
                                        </p:attrNameLst>
                                      </p:cBhvr>
                                      <p:tavLst>
                                        <p:tav tm="0">
                                          <p:val>
                                            <p:fltVal val="0"/>
                                          </p:val>
                                        </p:tav>
                                        <p:tav tm="100000">
                                          <p:val>
                                            <p:strVal val="#ppt_h"/>
                                          </p:val>
                                        </p:tav>
                                      </p:tavLst>
                                    </p:anim>
                                    <p:animEffect transition="in" filter="fade">
                                      <p:cBhvr>
                                        <p:cTn id="48" dur="750"/>
                                        <p:tgtEl>
                                          <p:spTgt spid="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65"/>
                                        </p:tgtEl>
                                        <p:attrNameLst>
                                          <p:attrName>style.visibility</p:attrName>
                                        </p:attrNameLst>
                                      </p:cBhvr>
                                      <p:to>
                                        <p:strVal val="visible"/>
                                      </p:to>
                                    </p:set>
                                    <p:anim calcmode="lin" valueType="num">
                                      <p:cBhvr>
                                        <p:cTn id="51" dur="750" fill="hold"/>
                                        <p:tgtEl>
                                          <p:spTgt spid="65"/>
                                        </p:tgtEl>
                                        <p:attrNameLst>
                                          <p:attrName>ppt_w</p:attrName>
                                        </p:attrNameLst>
                                      </p:cBhvr>
                                      <p:tavLst>
                                        <p:tav tm="0">
                                          <p:val>
                                            <p:fltVal val="0"/>
                                          </p:val>
                                        </p:tav>
                                        <p:tav tm="100000">
                                          <p:val>
                                            <p:strVal val="#ppt_w"/>
                                          </p:val>
                                        </p:tav>
                                      </p:tavLst>
                                    </p:anim>
                                    <p:anim calcmode="lin" valueType="num">
                                      <p:cBhvr>
                                        <p:cTn id="52" dur="750" fill="hold"/>
                                        <p:tgtEl>
                                          <p:spTgt spid="65"/>
                                        </p:tgtEl>
                                        <p:attrNameLst>
                                          <p:attrName>ppt_h</p:attrName>
                                        </p:attrNameLst>
                                      </p:cBhvr>
                                      <p:tavLst>
                                        <p:tav tm="0">
                                          <p:val>
                                            <p:fltVal val="0"/>
                                          </p:val>
                                        </p:tav>
                                        <p:tav tm="100000">
                                          <p:val>
                                            <p:strVal val="#ppt_h"/>
                                          </p:val>
                                        </p:tav>
                                      </p:tavLst>
                                    </p:anim>
                                    <p:animEffect transition="in" filter="fade">
                                      <p:cBhvr>
                                        <p:cTn id="53"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3" y="1597025"/>
            <a:ext cx="1419225" cy="1419225"/>
            <a:chOff x="5009123" y="1712087"/>
            <a:chExt cx="1418401" cy="1418400"/>
          </a:xfrm>
        </p:grpSpPr>
        <p:sp>
          <p:nvSpPr>
            <p:cNvPr id="37" name="文本框 13"/>
            <p:cNvSpPr txBox="1">
              <a:spLocks noChangeArrowheads="1"/>
            </p:cNvSpPr>
            <p:nvPr/>
          </p:nvSpPr>
          <p:spPr bwMode="auto">
            <a:xfrm>
              <a:off x="5023402" y="2084933"/>
              <a:ext cx="1347005" cy="58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Contnet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785378"/>
          </a:xfrm>
          <a:prstGeom prst="rect">
            <a:avLst/>
          </a:prstGeom>
          <a:noFill/>
        </p:spPr>
        <p:txBody>
          <a:bodyPr wrap="square" rtlCol="0">
            <a:spAutoFit/>
          </a:bodyPr>
          <a:lstStyle/>
          <a:p>
            <a:r>
              <a:rPr lang="zh-CN" altLang="en-US" sz="1800" dirty="0" smtClean="0">
                <a:latin typeface="+mn-ea"/>
                <a:ea typeface="+mn-ea"/>
              </a:rPr>
              <a:t>软件</a:t>
            </a:r>
            <a:r>
              <a:rPr lang="zh-CN" altLang="en-US" sz="1800" dirty="0">
                <a:latin typeface="+mn-ea"/>
                <a:ea typeface="+mn-ea"/>
              </a:rPr>
              <a:t>配置复查的目的是</a:t>
            </a:r>
            <a:r>
              <a:rPr lang="zh-CN" altLang="en-US" sz="1800" dirty="0" smtClean="0">
                <a:latin typeface="+mn-ea"/>
                <a:ea typeface="+mn-ea"/>
              </a:rPr>
              <a:t>保证</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软件配置的所有成分都</a:t>
            </a:r>
            <a:r>
              <a:rPr lang="zh-CN" altLang="en-US" sz="1800" dirty="0" smtClean="0">
                <a:latin typeface="+mn-ea"/>
                <a:ea typeface="+mn-ea"/>
              </a:rPr>
              <a:t>齐全</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各方面的质量都符合</a:t>
            </a:r>
            <a:r>
              <a:rPr lang="zh-CN" altLang="en-US" sz="1800" dirty="0" smtClean="0">
                <a:latin typeface="+mn-ea"/>
                <a:ea typeface="+mn-ea"/>
              </a:rPr>
              <a:t>要求</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具有维护阶段所必需的</a:t>
            </a:r>
            <a:r>
              <a:rPr lang="zh-CN" altLang="en-US" sz="1800" dirty="0" smtClean="0">
                <a:latin typeface="+mn-ea"/>
                <a:ea typeface="+mn-ea"/>
              </a:rPr>
              <a:t>细节</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而且已经编排好分类的</a:t>
            </a:r>
            <a:r>
              <a:rPr lang="zh-CN" altLang="en-US" sz="1800" dirty="0" smtClean="0">
                <a:latin typeface="+mn-ea"/>
                <a:ea typeface="+mn-ea"/>
              </a:rPr>
              <a:t>目录</a:t>
            </a:r>
            <a:endParaRPr lang="en-US" altLang="zh-CN" sz="1800" dirty="0" smtClean="0">
              <a:latin typeface="+mn-ea"/>
              <a:ea typeface="+mn-ea"/>
            </a:endParaRPr>
          </a:p>
          <a:p>
            <a:pPr marL="342900" indent="-342900">
              <a:buFont typeface="+mj-lt"/>
              <a:buAutoNum type="arabicPeriod"/>
            </a:pPr>
            <a:r>
              <a:rPr lang="zh-CN" altLang="en-US" sz="1800" dirty="0">
                <a:latin typeface="+mn-ea"/>
                <a:ea typeface="+mn-ea"/>
              </a:rPr>
              <a:t>应当严格遵守用户手册和操作手册中规定的使用步骤，以便检查这些文档资料的完整性和正确性  </a:t>
            </a:r>
            <a:br>
              <a:rPr lang="zh-CN" altLang="en-US" dirty="0"/>
            </a:br>
            <a:r>
              <a:rPr lang="zh-CN" altLang="en-US" dirty="0"/>
              <a:t>　　</a:t>
            </a:r>
            <a:endParaRPr lang="zh-CN" altLang="en-US" dirty="0"/>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
          <p:cNvGrpSpPr/>
          <p:nvPr/>
        </p:nvGrpSpPr>
        <p:grpSpPr bwMode="auto">
          <a:xfrm>
            <a:off x="0" y="-12700"/>
            <a:ext cx="9153525" cy="5156200"/>
            <a:chOff x="-2" y="-12889"/>
            <a:chExt cx="9153526" cy="5156389"/>
          </a:xfrm>
        </p:grpSpPr>
        <p:pic>
          <p:nvPicPr>
            <p:cNvPr id="27656"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 y="0"/>
              <a:ext cx="9153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 y="-12889"/>
              <a:ext cx="9144001"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任意多边形 15"/>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7" name="文本框 13"/>
          <p:cNvSpPr txBox="1">
            <a:spLocks noChangeArrowheads="1"/>
          </p:cNvSpPr>
          <p:nvPr/>
        </p:nvSpPr>
        <p:spPr bwMode="auto">
          <a:xfrm>
            <a:off x="1132523" y="1802765"/>
            <a:ext cx="708342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Alpha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和</a:t>
            </a:r>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测试</a:t>
            </a:r>
            <a:endParaRPr lang="zh-CN" altLang="en-US"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18" name="任意多边形 17"/>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888656" y="305436"/>
            <a:ext cx="3723863" cy="2714624"/>
            <a:chOff x="2676874" y="63071"/>
            <a:chExt cx="3723098" cy="2715013"/>
          </a:xfrm>
        </p:grpSpPr>
        <p:sp>
          <p:nvSpPr>
            <p:cNvPr id="22538" name="文本框 66"/>
            <p:cNvSpPr txBox="1">
              <a:spLocks noChangeArrowheads="1"/>
            </p:cNvSpPr>
            <p:nvPr/>
          </p:nvSpPr>
          <p:spPr bwMode="auto">
            <a:xfrm>
              <a:off x="2676874" y="245491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eaLnBrk="1" hangingPunct="1">
                <a:lnSpc>
                  <a:spcPts val="900"/>
                </a:lnSpc>
              </a:pPr>
              <a:r>
                <a:rPr lang="en-US" altLang="zh-CN" sz="600">
                  <a:solidFill>
                    <a:srgbClr val="A6A6A6"/>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A6A6A6"/>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2539" name="文本框 13"/>
            <p:cNvSpPr txBox="1">
              <a:spLocks noChangeArrowheads="1"/>
            </p:cNvSpPr>
            <p:nvPr/>
          </p:nvSpPr>
          <p:spPr bwMode="auto">
            <a:xfrm>
              <a:off x="4216021" y="63071"/>
              <a:ext cx="2183951"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Alpha</a:t>
              </a:r>
              <a:r>
                <a:rPr lang="zh-CN" altLang="en-US" sz="3200">
                  <a:latin typeface="Helvetica-Roman-SemiB" pitchFamily="2" charset="0"/>
                  <a:ea typeface="SimSun-ExtB" panose="02010609060101010101" pitchFamily="49" charset="-122"/>
                  <a:cs typeface="Arial" panose="020B0604020202020204" pitchFamily="34" charset="0"/>
                </a:rPr>
                <a:t>测试</a:t>
              </a:r>
              <a:endParaRPr lang="zh-CN" altLang="en-US" sz="3200">
                <a:latin typeface="Helvetica-Roman-SemiB" pitchFamily="2" charset="0"/>
                <a:ea typeface="SimSun-ExtB" panose="02010609060101010101" pitchFamily="49" charset="-122"/>
                <a:cs typeface="Arial" panose="020B0604020202020204" pitchFamily="34" charset="0"/>
              </a:endParaRPr>
            </a:p>
          </p:txBody>
        </p:sp>
      </p:grpSp>
      <p:sp>
        <p:nvSpPr>
          <p:cNvPr id="41" name="任意多边形 40"/>
          <p:cNvSpPr/>
          <p:nvPr/>
        </p:nvSpPr>
        <p:spPr>
          <a:xfrm>
            <a:off x="4676775" y="0"/>
            <a:ext cx="4467225" cy="2543175"/>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任意多边形 43"/>
          <p:cNvSpPr/>
          <p:nvPr/>
        </p:nvSpPr>
        <p:spPr>
          <a:xfrm rot="16200000">
            <a:off x="1042988" y="1500187"/>
            <a:ext cx="2590800" cy="467677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任意多边形 53"/>
          <p:cNvSpPr/>
          <p:nvPr/>
        </p:nvSpPr>
        <p:spPr>
          <a:xfrm>
            <a:off x="4046855" y="2543810"/>
            <a:ext cx="4830445" cy="227584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66"/>
          <p:cNvSpPr txBox="1">
            <a:spLocks noChangeArrowheads="1"/>
          </p:cNvSpPr>
          <p:nvPr/>
        </p:nvSpPr>
        <p:spPr bwMode="auto">
          <a:xfrm>
            <a:off x="66992" y="1064261"/>
            <a:ext cx="37242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Alpha测试是由用户在开发环境下进行的测试，</a:t>
            </a:r>
            <a:endParaRPr lang="en-US" altLang="zh-CN" sz="1400" dirty="0">
              <a:solidFill>
                <a:schemeClr val="tx1">
                  <a:lumMod val="75000"/>
                  <a:lumOff val="25000"/>
                </a:schemeClr>
              </a:solidFill>
              <a:latin typeface="Helvetica" panose="020B0604020202020204" pitchFamily="34" charset="0"/>
            </a:endParaRPr>
          </a:p>
          <a:p>
            <a:pPr algn="l">
              <a:defRPr/>
            </a:pPr>
            <a:r>
              <a:rPr lang="en-US" altLang="zh-CN" sz="1400" dirty="0">
                <a:solidFill>
                  <a:schemeClr val="tx1">
                    <a:lumMod val="75000"/>
                    <a:lumOff val="25000"/>
                  </a:schemeClr>
                </a:solidFill>
                <a:latin typeface="Helvetica" panose="020B0604020202020204" pitchFamily="34" charset="0"/>
              </a:rPr>
              <a:t>也可以是开发机构内部的用户在模拟实际操</a:t>
            </a:r>
            <a:endParaRPr lang="en-US" altLang="zh-CN" sz="1400" dirty="0">
              <a:solidFill>
                <a:schemeClr val="tx1">
                  <a:lumMod val="75000"/>
                  <a:lumOff val="25000"/>
                </a:schemeClr>
              </a:solidFill>
              <a:latin typeface="Helvetica" panose="020B0604020202020204" pitchFamily="34" charset="0"/>
            </a:endParaRPr>
          </a:p>
          <a:p>
            <a:pPr algn="l">
              <a:defRPr/>
            </a:pPr>
            <a:r>
              <a:rPr lang="en-US" altLang="zh-CN" sz="1400" dirty="0">
                <a:solidFill>
                  <a:schemeClr val="tx1">
                    <a:lumMod val="75000"/>
                    <a:lumOff val="25000"/>
                  </a:schemeClr>
                </a:solidFill>
                <a:latin typeface="Helvetica" panose="020B0604020202020204" pitchFamily="34" charset="0"/>
              </a:rPr>
              <a:t>作环境下进行的测试。</a:t>
            </a:r>
            <a:r>
              <a:rPr lang="zh-CN" altLang="en-US" sz="1400" dirty="0">
                <a:solidFill>
                  <a:schemeClr val="tx1">
                    <a:lumMod val="75000"/>
                    <a:lumOff val="25000"/>
                  </a:schemeClr>
                </a:solidFill>
                <a:latin typeface="Helvetica" panose="020B0604020202020204" pitchFamily="34" charset="0"/>
              </a:rPr>
              <a:t>在</a:t>
            </a:r>
            <a:r>
              <a:rPr lang="zh-CN" altLang="en-US" sz="1400" dirty="0">
                <a:solidFill>
                  <a:schemeClr val="tx1">
                    <a:lumMod val="75000"/>
                    <a:lumOff val="25000"/>
                  </a:schemeClr>
                </a:solidFill>
                <a:latin typeface="Helvetica" panose="020B0604020202020204" pitchFamily="34" charset="0"/>
              </a:rPr>
              <a:t>开发者对用户的</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指导</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下进行测试</a:t>
            </a:r>
            <a:r>
              <a:rPr lang="en-US" altLang="zh-CN" sz="1400" dirty="0">
                <a:solidFill>
                  <a:schemeClr val="tx1">
                    <a:lumMod val="75000"/>
                    <a:lumOff val="25000"/>
                  </a:schemeClr>
                </a:solidFill>
                <a:latin typeface="Helvetica" panose="020B0604020202020204" pitchFamily="34" charset="0"/>
              </a:rPr>
              <a:t>，这是在开发者受控的环境下进行的测试。由开发者随时记录下错误情况和使用中的问题。</a:t>
            </a:r>
            <a:endParaRPr lang="en-US" altLang="zh-CN" sz="1400" dirty="0">
              <a:solidFill>
                <a:schemeClr val="tx1">
                  <a:lumMod val="75000"/>
                  <a:lumOff val="25000"/>
                </a:schemeClr>
              </a:solidFill>
              <a:latin typeface="Helvetica" panose="020B0604020202020204" pitchFamily="34" charset="0"/>
            </a:endParaRPr>
          </a:p>
        </p:txBody>
      </p:sp>
      <p:sp>
        <p:nvSpPr>
          <p:cNvPr id="5" name="文本框 13"/>
          <p:cNvSpPr txBox="1">
            <a:spLocks noChangeArrowheads="1"/>
          </p:cNvSpPr>
          <p:nvPr/>
        </p:nvSpPr>
        <p:spPr bwMode="auto">
          <a:xfrm>
            <a:off x="4676654" y="2696846"/>
            <a:ext cx="19348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Beta</a:t>
            </a:r>
            <a:r>
              <a:rPr lang="zh-CN" altLang="en-US" sz="3200">
                <a:latin typeface="Helvetica-Roman-SemiB" pitchFamily="2" charset="0"/>
                <a:ea typeface="SimSun-ExtB" panose="02010609060101010101" pitchFamily="49" charset="-122"/>
                <a:cs typeface="Arial" panose="020B0604020202020204" pitchFamily="34" charset="0"/>
              </a:rPr>
              <a:t>测试</a:t>
            </a:r>
            <a:endParaRPr lang="zh-CN" altLang="en-US" sz="3200">
              <a:latin typeface="Helvetica-Roman-SemiB" pitchFamily="2" charset="0"/>
              <a:ea typeface="SimSun-ExtB" panose="02010609060101010101" pitchFamily="49" charset="-122"/>
              <a:cs typeface="Arial" panose="020B0604020202020204" pitchFamily="34" charset="0"/>
            </a:endParaRPr>
          </a:p>
        </p:txBody>
      </p:sp>
      <p:sp>
        <p:nvSpPr>
          <p:cNvPr id="6" name="文本框 66"/>
          <p:cNvSpPr txBox="1">
            <a:spLocks noChangeArrowheads="1"/>
          </p:cNvSpPr>
          <p:nvPr/>
        </p:nvSpPr>
        <p:spPr bwMode="auto">
          <a:xfrm>
            <a:off x="4677092" y="3220086"/>
            <a:ext cx="3724275"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Beta测试是由软件的多个用户在一个或多个用户的实际使用环境下进行的测试。开发者通常不在测试现场，这是在开发者无法控制的环境下进行的测试。由用户记录下遇到的所有问题，定期向开发者报告。beta测试是一模拟真实的使用环境从而发现缺陷的一种测试</a:t>
            </a:r>
            <a:endParaRPr lang="en-US" altLang="zh-CN" sz="1400" dirty="0">
              <a:solidFill>
                <a:schemeClr val="tx1">
                  <a:lumMod val="75000"/>
                  <a:lumOff val="25000"/>
                </a:schemeClr>
              </a:solidFill>
              <a:latin typeface="Helvetica"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648200" y="-12700"/>
            <a:ext cx="44958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1113" y="0"/>
            <a:ext cx="9132887" cy="5143500"/>
          </a:xfrm>
          <a:prstGeom prst="rect">
            <a:avLst/>
          </a:prstGeom>
          <a:blipFill dpi="0" rotWithShape="1">
            <a:blip r:embed="rId1">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rot="2700000">
            <a:off x="4076700" y="1119188"/>
            <a:ext cx="1143000" cy="1143000"/>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4" name="文本框 66"/>
          <p:cNvSpPr txBox="1">
            <a:spLocks noChangeArrowheads="1"/>
          </p:cNvSpPr>
          <p:nvPr/>
        </p:nvSpPr>
        <p:spPr bwMode="auto">
          <a:xfrm>
            <a:off x="5670550" y="1015365"/>
            <a:ext cx="18783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2800">
                <a:solidFill>
                  <a:schemeClr val="bg1"/>
                </a:solidFill>
                <a:latin typeface="Helvetica-Roman-SemiB" pitchFamily="2" charset="0"/>
                <a:ea typeface="SimSun-ExtB" panose="02010609060101010101" pitchFamily="49" charset="-122"/>
                <a:cs typeface="Arial" panose="020B0604020202020204" pitchFamily="34" charset="0"/>
              </a:rPr>
              <a:t>测试</a:t>
            </a:r>
            <a:r>
              <a:rPr lang="en-US" altLang="zh-CN" sz="1800">
                <a:solidFill>
                  <a:schemeClr val="bg1"/>
                </a:solidFill>
                <a:latin typeface="Helvetica-Roman-SemiB" pitchFamily="2" charset="0"/>
                <a:ea typeface="SimSun-ExtB" panose="02010609060101010101" pitchFamily="49" charset="-122"/>
                <a:cs typeface="Arial" panose="020B0604020202020204" pitchFamily="34" charset="0"/>
              </a:rPr>
              <a:t> </a:t>
            </a:r>
            <a:endParaRPr lang="zh-CN" altLang="en-US" sz="1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2" name="矩形 31"/>
          <p:cNvSpPr/>
          <p:nvPr/>
        </p:nvSpPr>
        <p:spPr>
          <a:xfrm rot="2700000">
            <a:off x="4076700" y="27828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rot="2700000">
            <a:off x="3200400" y="19573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rot="2700000">
            <a:off x="4965700" y="19573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文本框 13"/>
          <p:cNvSpPr txBox="1">
            <a:spLocks noChangeArrowheads="1"/>
          </p:cNvSpPr>
          <p:nvPr/>
        </p:nvSpPr>
        <p:spPr bwMode="auto">
          <a:xfrm>
            <a:off x="98425" y="1015365"/>
            <a:ext cx="35883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800" dirty="0">
                <a:solidFill>
                  <a:schemeClr val="tx1">
                    <a:lumMod val="75000"/>
                    <a:lumOff val="25000"/>
                  </a:schemeClr>
                </a:solidFill>
              </a:rPr>
              <a:t>Alpha</a:t>
            </a:r>
            <a:r>
              <a:rPr lang="zh-CN" altLang="en-US" sz="2800" dirty="0">
                <a:solidFill>
                  <a:schemeClr val="tx1">
                    <a:lumMod val="75000"/>
                    <a:lumOff val="25000"/>
                  </a:schemeClr>
                </a:solidFill>
              </a:rPr>
              <a:t>测试</a:t>
            </a:r>
            <a:endParaRPr lang="zh-CN" altLang="en-US" sz="2800" dirty="0">
              <a:solidFill>
                <a:schemeClr val="tx1">
                  <a:lumMod val="75000"/>
                  <a:lumOff val="25000"/>
                </a:schemeClr>
              </a:solidFill>
            </a:endParaRPr>
          </a:p>
        </p:txBody>
      </p:sp>
      <p:grpSp>
        <p:nvGrpSpPr>
          <p:cNvPr id="13" name="组合 12"/>
          <p:cNvGrpSpPr/>
          <p:nvPr/>
        </p:nvGrpSpPr>
        <p:grpSpPr bwMode="auto">
          <a:xfrm>
            <a:off x="2905125" y="112713"/>
            <a:ext cx="1649413" cy="2297112"/>
            <a:chOff x="2905125" y="111919"/>
            <a:chExt cx="1650206" cy="2297906"/>
          </a:xfrm>
        </p:grpSpPr>
        <p:sp>
          <p:nvSpPr>
            <p:cNvPr id="11" name="任意多边形 10"/>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椭圆 11"/>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9" name="组合 48"/>
          <p:cNvGrpSpPr/>
          <p:nvPr/>
        </p:nvGrpSpPr>
        <p:grpSpPr bwMode="auto">
          <a:xfrm flipV="1">
            <a:off x="2905125" y="2693988"/>
            <a:ext cx="1649413" cy="2297112"/>
            <a:chOff x="2905125" y="111919"/>
            <a:chExt cx="1650206" cy="2297906"/>
          </a:xfrm>
        </p:grpSpPr>
        <p:sp>
          <p:nvSpPr>
            <p:cNvPr id="50" name="任意多边形 49"/>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2" name="组合 21"/>
          <p:cNvGrpSpPr/>
          <p:nvPr/>
        </p:nvGrpSpPr>
        <p:grpSpPr bwMode="auto">
          <a:xfrm>
            <a:off x="0" y="1931988"/>
            <a:ext cx="768350" cy="1279525"/>
            <a:chOff x="0" y="1931895"/>
            <a:chExt cx="768567" cy="1279711"/>
          </a:xfrm>
        </p:grpSpPr>
        <p:sp>
          <p:nvSpPr>
            <p:cNvPr id="23" name="等腰三角形 22"/>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6"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5" name="文本框 13"/>
          <p:cNvSpPr txBox="1">
            <a:spLocks noChangeArrowheads="1"/>
          </p:cNvSpPr>
          <p:nvPr/>
        </p:nvSpPr>
        <p:spPr bwMode="auto">
          <a:xfrm>
            <a:off x="98425" y="113030"/>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4000" dirty="0">
                <a:solidFill>
                  <a:schemeClr val="tx1">
                    <a:lumMod val="75000"/>
                    <a:lumOff val="25000"/>
                  </a:schemeClr>
                </a:solidFill>
              </a:rPr>
              <a:t>区别</a:t>
            </a:r>
            <a:endParaRPr lang="zh-CN" altLang="en-US" sz="4000" dirty="0">
              <a:solidFill>
                <a:schemeClr val="tx1">
                  <a:lumMod val="75000"/>
                  <a:lumOff val="25000"/>
                </a:schemeClr>
              </a:solidFill>
            </a:endParaRPr>
          </a:p>
        </p:txBody>
      </p:sp>
      <p:sp>
        <p:nvSpPr>
          <p:cNvPr id="6" name="文本框 66"/>
          <p:cNvSpPr txBox="1">
            <a:spLocks noChangeArrowheads="1"/>
          </p:cNvSpPr>
          <p:nvPr/>
        </p:nvSpPr>
        <p:spPr bwMode="auto">
          <a:xfrm>
            <a:off x="164147" y="3121026"/>
            <a:ext cx="3724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tx1">
                    <a:lumMod val="75000"/>
                    <a:lumOff val="25000"/>
                  </a:schemeClr>
                </a:solidFill>
                <a:latin typeface="Helvetica" panose="020B0604020202020204" pitchFamily="34" charset="0"/>
              </a:rPr>
              <a:t>1.Alpha测试是指把用户请到开发方的场所来测试,</a:t>
            </a:r>
            <a:endParaRPr lang="en-US" sz="1400" dirty="0">
              <a:solidFill>
                <a:schemeClr val="tx1">
                  <a:lumMod val="75000"/>
                  <a:lumOff val="25000"/>
                </a:schemeClr>
              </a:solidFill>
              <a:latin typeface="Helvetica" panose="020B0604020202020204" pitchFamily="34" charset="0"/>
            </a:endParaRPr>
          </a:p>
          <a:p>
            <a:pPr algn="l">
              <a:defRPr/>
            </a:pPr>
            <a:r>
              <a:rPr lang="en-US" sz="1400" dirty="0">
                <a:solidFill>
                  <a:schemeClr val="tx1">
                    <a:lumMod val="75000"/>
                    <a:lumOff val="25000"/>
                  </a:schemeClr>
                </a:solidFill>
                <a:latin typeface="Helvetica" panose="020B0604020202020204" pitchFamily="34" charset="0"/>
              </a:rPr>
              <a:t>2.Alpha测试的环境是受开发方控制的,用户的数量相对比较少,时间比较集中。</a:t>
            </a:r>
            <a:endParaRPr lang="en-US" sz="1400" dirty="0">
              <a:solidFill>
                <a:schemeClr val="tx1">
                  <a:lumMod val="75000"/>
                  <a:lumOff val="25000"/>
                </a:schemeClr>
              </a:solidFill>
              <a:latin typeface="Helvetica" panose="020B0604020202020204" pitchFamily="34" charset="0"/>
            </a:endParaRPr>
          </a:p>
          <a:p>
            <a:pPr algn="l">
              <a:defRPr/>
            </a:pPr>
            <a:r>
              <a:rPr lang="en-US" sz="1400" dirty="0">
                <a:solidFill>
                  <a:schemeClr val="tx1">
                    <a:lumMod val="75000"/>
                    <a:lumOff val="25000"/>
                  </a:schemeClr>
                </a:solidFill>
                <a:latin typeface="Helvetica" panose="020B0604020202020204" pitchFamily="34" charset="0"/>
              </a:rPr>
              <a:t>3.</a:t>
            </a:r>
            <a:r>
              <a:rPr lang="zh-CN" altLang="en-US" sz="1400" dirty="0">
                <a:solidFill>
                  <a:schemeClr val="tx1">
                    <a:lumMod val="75000"/>
                    <a:lumOff val="25000"/>
                  </a:schemeClr>
                </a:solidFill>
                <a:latin typeface="Helvetica" panose="020B0604020202020204" pitchFamily="34" charset="0"/>
              </a:rPr>
              <a:t>一</a:t>
            </a:r>
            <a:r>
              <a:rPr lang="zh-CN" altLang="en-US" sz="1400" dirty="0">
                <a:solidFill>
                  <a:schemeClr val="tx1">
                    <a:lumMod val="75000"/>
                    <a:lumOff val="25000"/>
                  </a:schemeClr>
                </a:solidFill>
                <a:latin typeface="Helvetica" panose="020B0604020202020204" pitchFamily="34" charset="0"/>
              </a:rPr>
              <a:t>般地,alpha测试先于beta测试执行。</a:t>
            </a:r>
            <a:endParaRPr lang="zh-CN" altLang="en-US" sz="1400" dirty="0">
              <a:solidFill>
                <a:schemeClr val="tx1">
                  <a:lumMod val="75000"/>
                  <a:lumOff val="25000"/>
                </a:schemeClr>
              </a:solidFill>
              <a:latin typeface="Helvetica" panose="020B0604020202020204" pitchFamily="34" charset="0"/>
            </a:endParaRPr>
          </a:p>
        </p:txBody>
      </p:sp>
      <p:sp>
        <p:nvSpPr>
          <p:cNvPr id="7" name="文本框 66"/>
          <p:cNvSpPr txBox="1">
            <a:spLocks noChangeArrowheads="1"/>
          </p:cNvSpPr>
          <p:nvPr/>
        </p:nvSpPr>
        <p:spPr bwMode="auto">
          <a:xfrm>
            <a:off x="5279707" y="3121026"/>
            <a:ext cx="37242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rPr>
              <a:t>1.beta测试是指在一个或多个用户的场所进行的测试</a:t>
            </a:r>
            <a:endParaRPr 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endParaRPr>
          </a:p>
          <a:p>
            <a:pPr algn="l">
              <a:defRPr/>
            </a:pPr>
            <a:r>
              <a:rPr 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rPr>
              <a:t>2.beta测试的环境是不受开发方控制的,谁也不知道用户如何折磨软件,用户数量相对比较多,时间不集中。</a:t>
            </a:r>
            <a:endParaRPr 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endParaRPr>
          </a:p>
          <a:p>
            <a:pPr algn="l">
              <a:defRPr/>
            </a:pPr>
            <a:r>
              <a:rPr 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rPr>
              <a:t>3.</a:t>
            </a:r>
            <a:r>
              <a:rPr lang="zh-CN" alt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rPr>
              <a:t>通用的软件产品需要较大规模的beta测试,测试周期比较长。如果产品通过了beta测试,那么就可以正式发行了。</a:t>
            </a:r>
            <a:endParaRPr lang="zh-CN" altLang="en-US" sz="1400" dirty="0">
              <a:ln/>
              <a:solidFill>
                <a:schemeClr val="bg1"/>
              </a:solidFill>
              <a:effectLst>
                <a:outerShdw blurRad="38100" dist="19050" dir="2700000" algn="tl" rotWithShape="0">
                  <a:schemeClr val="dk1">
                    <a:alpha val="40000"/>
                  </a:schemeClr>
                </a:outerShdw>
              </a:effectLst>
              <a:latin typeface="Helvetica"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Effect transition="in" filter="fade">
                                      <p:cBhvr>
                                        <p:cTn id="19" dur="1000"/>
                                        <p:tgtEl>
                                          <p:spTgt spid="3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1000" fill="hold"/>
                                        <p:tgtEl>
                                          <p:spTgt spid="34"/>
                                        </p:tgtEl>
                                        <p:attrNameLst>
                                          <p:attrName>ppt_w</p:attrName>
                                        </p:attrNameLst>
                                      </p:cBhvr>
                                      <p:tavLst>
                                        <p:tav tm="0">
                                          <p:val>
                                            <p:fltVal val="0"/>
                                          </p:val>
                                        </p:tav>
                                        <p:tav tm="100000">
                                          <p:val>
                                            <p:strVal val="#ppt_w"/>
                                          </p:val>
                                        </p:tav>
                                      </p:tavLst>
                                    </p:anim>
                                    <p:anim calcmode="lin" valueType="num">
                                      <p:cBhvr>
                                        <p:cTn id="23" dur="1000" fill="hold"/>
                                        <p:tgtEl>
                                          <p:spTgt spid="34"/>
                                        </p:tgtEl>
                                        <p:attrNameLst>
                                          <p:attrName>ppt_h</p:attrName>
                                        </p:attrNameLst>
                                      </p:cBhvr>
                                      <p:tavLst>
                                        <p:tav tm="0">
                                          <p:val>
                                            <p:fltVal val="0"/>
                                          </p:val>
                                        </p:tav>
                                        <p:tav tm="100000">
                                          <p:val>
                                            <p:strVal val="#ppt_h"/>
                                          </p:val>
                                        </p:tav>
                                      </p:tavLst>
                                    </p:anim>
                                    <p:animEffect transition="in" filter="fade">
                                      <p:cBhvr>
                                        <p:cTn id="24" dur="1000"/>
                                        <p:tgtEl>
                                          <p:spTgt spid="34"/>
                                        </p:tgtEl>
                                      </p:cBhvr>
                                    </p:animEffect>
                                  </p:childTnLst>
                                </p:cTn>
                              </p:par>
                              <p:par>
                                <p:cTn id="25" presetID="2" presetClass="entr" presetSubtype="8" fill="hold" nodeType="withEffect">
                                  <p:stCondLst>
                                    <p:cond delay="8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2" presetClass="entr" presetSubtype="4" fill="hold"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par>
                                <p:cTn id="32" presetID="22" presetClass="entr" presetSubtype="1" fill="hold" nodeType="withEffect">
                                  <p:stCondLst>
                                    <p:cond delay="140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6105525" y="1608455"/>
            <a:ext cx="1588135" cy="726758"/>
            <a:chOff x="2989856" y="559711"/>
            <a:chExt cx="1587337" cy="726862"/>
          </a:xfrm>
        </p:grpSpPr>
        <p:sp>
          <p:nvSpPr>
            <p:cNvPr id="24601" name="文本框 13"/>
            <p:cNvSpPr txBox="1">
              <a:spLocks noChangeArrowheads="1"/>
            </p:cNvSpPr>
            <p:nvPr/>
          </p:nvSpPr>
          <p:spPr bwMode="auto">
            <a:xfrm>
              <a:off x="2996203" y="559711"/>
              <a:ext cx="1580990"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In sum</a:t>
              </a:r>
              <a:endParaRPr lang="en-US" altLang="zh-CN"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99" name="文本框 66"/>
          <p:cNvSpPr txBox="1">
            <a:spLocks noChangeArrowheads="1"/>
          </p:cNvSpPr>
          <p:nvPr/>
        </p:nvSpPr>
        <p:spPr bwMode="auto">
          <a:xfrm>
            <a:off x="398780" y="840105"/>
            <a:ext cx="513969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Alpha测试 在系统开发接近完成时对应用系统的测试；测试后仍然会有少量的设计变更。这种测试一般由最终用户或其它人员完成，不能由程序或测试员完成。 </a:t>
            </a:r>
            <a:endPar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Beta测试 当开发和测试根本完成时所做的测试，最终的错误和问题需要在最终发行前找到。这种测试一般由最终用户或其它人员完成，不能由程序员或测试员完成。</a:t>
            </a:r>
            <a:endPar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2"/>
          <p:cNvGrpSpPr/>
          <p:nvPr/>
        </p:nvGrpSpPr>
        <p:grpSpPr bwMode="auto">
          <a:xfrm>
            <a:off x="-12700" y="-12700"/>
            <a:ext cx="9169400" cy="5156200"/>
            <a:chOff x="-12700" y="-12889"/>
            <a:chExt cx="9169400" cy="5156389"/>
          </a:xfrm>
        </p:grpSpPr>
        <p:pic>
          <p:nvPicPr>
            <p:cNvPr id="40981"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0" y="-12889"/>
              <a:ext cx="9156700"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椭圆 10"/>
          <p:cNvSpPr/>
          <p:nvPr/>
        </p:nvSpPr>
        <p:spPr>
          <a:xfrm>
            <a:off x="10591800" y="-1663700"/>
            <a:ext cx="1651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文本框 24"/>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7" name="组合 6"/>
          <p:cNvGrpSpPr/>
          <p:nvPr/>
        </p:nvGrpSpPr>
        <p:grpSpPr bwMode="auto">
          <a:xfrm>
            <a:off x="2405063" y="2852738"/>
            <a:ext cx="4386262" cy="44450"/>
            <a:chOff x="2404630" y="2852103"/>
            <a:chExt cx="4386695" cy="45720"/>
          </a:xfrm>
        </p:grpSpPr>
        <p:sp>
          <p:nvSpPr>
            <p:cNvPr id="4"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3"/>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16" presetClass="entr" presetSubtype="21"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 presetClass="entr" presetSubtype="0" fill="hold" grpId="0" nodeType="withEffect">
                                  <p:stCondLst>
                                    <p:cond delay="69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3494088" y="1505585"/>
            <a:ext cx="1859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引言</a:t>
            </a:r>
            <a:endParaRPr lang="zh-CN"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0" name="文本框 66"/>
          <p:cNvSpPr txBox="1">
            <a:spLocks noChangeArrowheads="1"/>
          </p:cNvSpPr>
          <p:nvPr/>
        </p:nvSpPr>
        <p:spPr bwMode="auto">
          <a:xfrm>
            <a:off x="3494088" y="27209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900"/>
              </a:lnSpc>
            </a:pPr>
            <a:r>
              <a:rPr lang="en-US" altLang="zh-CN" sz="600">
                <a:solidFill>
                  <a:schemeClr val="bg1"/>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1" name="文本框 66"/>
          <p:cNvSpPr txBox="1">
            <a:spLocks noChangeArrowheads="1"/>
          </p:cNvSpPr>
          <p:nvPr/>
        </p:nvSpPr>
        <p:spPr bwMode="auto">
          <a:xfrm>
            <a:off x="3971608" y="2460308"/>
            <a:ext cx="9036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rPr>
              <a:t>introduction</a:t>
            </a:r>
            <a:endPar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animEffect transition="in" filter="fade">
                                      <p:cBhvr>
                                        <p:cTn id="22" dur="1000"/>
                                        <p:tgtEl>
                                          <p:spTgt spid="41"/>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Effect transition="in" filter="fade">
                                      <p:cBhvr>
                                        <p:cTn id="2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5988050" y="1412875"/>
            <a:ext cx="2847975" cy="1333500"/>
            <a:chOff x="2872440" y="364103"/>
            <a:chExt cx="2846543" cy="1333691"/>
          </a:xfrm>
        </p:grpSpPr>
        <p:sp>
          <p:nvSpPr>
            <p:cNvPr id="21" name="文本框 66"/>
            <p:cNvSpPr txBox="1">
              <a:spLocks noChangeArrowheads="1"/>
            </p:cNvSpPr>
            <p:nvPr/>
          </p:nvSpPr>
          <p:spPr bwMode="auto">
            <a:xfrm>
              <a:off x="2904174" y="1373898"/>
              <a:ext cx="2814809"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601" name="文本框 13"/>
            <p:cNvSpPr txBox="1">
              <a:spLocks noChangeArrowheads="1"/>
            </p:cNvSpPr>
            <p:nvPr/>
          </p:nvSpPr>
          <p:spPr bwMode="auto">
            <a:xfrm>
              <a:off x="2872440" y="364103"/>
              <a:ext cx="1363821" cy="5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PART01</a:t>
              </a:r>
              <a:endParaRPr lang="zh-CN" altLang="en-US"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75615" y="880114"/>
              <a:ext cx="538209"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rPr>
                <a:t>引言</a:t>
              </a:r>
              <a:endPar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6" name="组合 55"/>
          <p:cNvGrpSpPr/>
          <p:nvPr/>
        </p:nvGrpSpPr>
        <p:grpSpPr bwMode="auto">
          <a:xfrm>
            <a:off x="398463" y="839788"/>
            <a:ext cx="4948237" cy="1095692"/>
            <a:chOff x="5125834" y="3342034"/>
            <a:chExt cx="4948441" cy="1095495"/>
          </a:xfrm>
        </p:grpSpPr>
        <p:sp>
          <p:nvSpPr>
            <p:cNvPr id="57" name="文本框 66"/>
            <p:cNvSpPr txBox="1">
              <a:spLocks noChangeArrowheads="1"/>
            </p:cNvSpPr>
            <p:nvPr/>
          </p:nvSpPr>
          <p:spPr bwMode="auto">
            <a:xfrm>
              <a:off x="5175048" y="3977237"/>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验证是保证软件正确地</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a:t>
              </a: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实现了某个特定要求的一系列活动</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确认指的是为了保证软件确实满足了用户需求而进行的一系列的活动</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59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确认和验证是两个不同的术语</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398463" y="2236153"/>
            <a:ext cx="4948237" cy="1020762"/>
            <a:chOff x="5125834" y="3342034"/>
            <a:chExt cx="4948441" cy="1020578"/>
          </a:xfrm>
        </p:grpSpPr>
        <p:sp>
          <p:nvSpPr>
            <p:cNvPr id="6" name="文本框 66"/>
            <p:cNvSpPr txBox="1">
              <a:spLocks noChangeArrowheads="1"/>
            </p:cNvSpPr>
            <p:nvPr/>
          </p:nvSpPr>
          <p:spPr bwMode="auto">
            <a:xfrm>
              <a:off x="5175048" y="39023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简单定义来说：如果软件的功能和性能如同用户所合理期待的那样，那么软件就是有效的</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什么样的软件才是有效的</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10" name="组合 9"/>
          <p:cNvGrpSpPr/>
          <p:nvPr/>
        </p:nvGrpSpPr>
        <p:grpSpPr bwMode="auto">
          <a:xfrm>
            <a:off x="447358" y="3655378"/>
            <a:ext cx="4948237" cy="993457"/>
            <a:chOff x="5125834" y="3342034"/>
            <a:chExt cx="4948441" cy="993278"/>
          </a:xfrm>
        </p:grpSpPr>
        <p:sp>
          <p:nvSpPr>
            <p:cNvPr id="11" name="文本框 66"/>
            <p:cNvSpPr txBox="1">
              <a:spLocks noChangeArrowheads="1"/>
            </p:cNvSpPr>
            <p:nvPr/>
          </p:nvSpPr>
          <p:spPr bwMode="auto">
            <a:xfrm>
              <a:off x="5175048" y="38750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在文档中必须准确描述用户对软件的合理期望，这是验证软件有效的标准，也是确认测试的基础</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2"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需求分析文档相当重要</a:t>
              </a:r>
              <a:endPar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par>
                                <p:cTn id="28" presetID="2" presetClass="entr" presetSubtype="8" fill="hold" nodeType="withEffect">
                                  <p:stCondLst>
                                    <p:cond delay="10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50" fill="hold"/>
                                        <p:tgtEl>
                                          <p:spTgt spid="56"/>
                                        </p:tgtEl>
                                        <p:attrNameLst>
                                          <p:attrName>ppt_x</p:attrName>
                                        </p:attrNameLst>
                                      </p:cBhvr>
                                      <p:tavLst>
                                        <p:tav tm="0">
                                          <p:val>
                                            <p:strVal val="0-#ppt_w/2"/>
                                          </p:val>
                                        </p:tav>
                                        <p:tav tm="100000">
                                          <p:val>
                                            <p:strVal val="#ppt_x"/>
                                          </p:val>
                                        </p:tav>
                                      </p:tavLst>
                                    </p:anim>
                                    <p:anim calcmode="lin" valueType="num">
                                      <p:cBhvr additive="base">
                                        <p:cTn id="31" dur="75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750" fill="hold"/>
                                        <p:tgtEl>
                                          <p:spTgt spid="5"/>
                                        </p:tgtEl>
                                        <p:attrNameLst>
                                          <p:attrName>ppt_x</p:attrName>
                                        </p:attrNameLst>
                                      </p:cBhvr>
                                      <p:tavLst>
                                        <p:tav tm="0">
                                          <p:val>
                                            <p:strVal val="0-#ppt_w/2"/>
                                          </p:val>
                                        </p:tav>
                                        <p:tav tm="100000">
                                          <p:val>
                                            <p:strVal val="#ppt_x"/>
                                          </p:val>
                                        </p:tav>
                                      </p:tavLst>
                                    </p:anim>
                                    <p:anim calcmode="lin" valueType="num">
                                      <p:cBhvr additive="base">
                                        <p:cTn id="35" dur="75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1"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71" name="组合 7"/>
          <p:cNvGrpSpPr/>
          <p:nvPr/>
        </p:nvGrpSpPr>
        <p:grpSpPr bwMode="auto">
          <a:xfrm>
            <a:off x="1249363" y="311150"/>
            <a:ext cx="2819465" cy="1358900"/>
            <a:chOff x="2986687" y="338699"/>
            <a:chExt cx="2818046" cy="1359095"/>
          </a:xfrm>
        </p:grpSpPr>
        <p:sp>
          <p:nvSpPr>
            <p:cNvPr id="1128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PART01</a:t>
              </a:r>
              <a:endParaRPr lang="zh-CN" altLang="en-US" sz="4000" dirty="0">
                <a:solidFill>
                  <a:schemeClr val="tx1">
                    <a:lumMod val="75000"/>
                    <a:lumOff val="25000"/>
                  </a:schemeClr>
                </a:solidFill>
              </a:endParaRPr>
            </a:p>
          </p:txBody>
        </p:sp>
        <p:sp>
          <p:nvSpPr>
            <p:cNvPr id="72" name="文本框 66"/>
            <p:cNvSpPr txBox="1">
              <a:spLocks noChangeArrowheads="1"/>
            </p:cNvSpPr>
            <p:nvPr/>
          </p:nvSpPr>
          <p:spPr bwMode="auto">
            <a:xfrm>
              <a:off x="2989860" y="880115"/>
              <a:ext cx="1426762"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确认测试的范围</a:t>
              </a:r>
              <a:endParaRPr lang="zh-CN" sz="1400" dirty="0">
                <a:solidFill>
                  <a:schemeClr val="tx1">
                    <a:lumMod val="75000"/>
                    <a:lumOff val="25000"/>
                  </a:schemeClr>
                </a:solidFill>
                <a:latin typeface="Helvetica" panose="020B0604020202020204" pitchFamily="34" charset="0"/>
              </a:endParaRPr>
            </a:p>
          </p:txBody>
        </p:sp>
        <p:sp>
          <p:nvSpPr>
            <p:cNvPr id="73" name="任意多边形 7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8" name="组合 7"/>
          <p:cNvGrpSpPr/>
          <p:nvPr/>
        </p:nvGrpSpPr>
        <p:grpSpPr bwMode="auto">
          <a:xfrm>
            <a:off x="1249363" y="1844675"/>
            <a:ext cx="2819400" cy="1358900"/>
            <a:chOff x="2986687" y="338699"/>
            <a:chExt cx="2817981" cy="1359095"/>
          </a:xfrm>
        </p:grpSpPr>
        <p:sp>
          <p:nvSpPr>
            <p:cNvPr id="39" name="文本框 66"/>
            <p:cNvSpPr txBox="1">
              <a:spLocks noChangeArrowheads="1"/>
            </p:cNvSpPr>
            <p:nvPr/>
          </p:nvSpPr>
          <p:spPr bwMode="auto">
            <a:xfrm>
              <a:off x="2989860" y="1373898"/>
              <a:ext cx="2814808"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0"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PART02</a:t>
              </a:r>
              <a:endParaRPr lang="zh-CN" altLang="en-US" sz="4000" dirty="0">
                <a:solidFill>
                  <a:schemeClr val="tx1">
                    <a:lumMod val="75000"/>
                    <a:lumOff val="25000"/>
                  </a:schemeClr>
                </a:solidFill>
              </a:endParaRPr>
            </a:p>
          </p:txBody>
        </p:sp>
        <p:sp>
          <p:nvSpPr>
            <p:cNvPr id="42" name="文本框 66"/>
            <p:cNvSpPr txBox="1">
              <a:spLocks noChangeArrowheads="1"/>
            </p:cNvSpPr>
            <p:nvPr/>
          </p:nvSpPr>
          <p:spPr bwMode="auto">
            <a:xfrm>
              <a:off x="2989860" y="880115"/>
              <a:ext cx="1249051"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软件配置复查</a:t>
              </a:r>
              <a:endParaRPr lang="zh-CN" sz="1400" dirty="0">
                <a:solidFill>
                  <a:schemeClr val="tx1">
                    <a:lumMod val="75000"/>
                    <a:lumOff val="25000"/>
                  </a:schemeClr>
                </a:solidFill>
                <a:latin typeface="Helvetica" panose="020B0604020202020204" pitchFamily="34" charset="0"/>
              </a:endParaRPr>
            </a:p>
          </p:txBody>
        </p:sp>
        <p:sp>
          <p:nvSpPr>
            <p:cNvPr id="43" name="任意多边形 4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44" name="组合 7"/>
          <p:cNvGrpSpPr/>
          <p:nvPr/>
        </p:nvGrpSpPr>
        <p:grpSpPr bwMode="auto">
          <a:xfrm>
            <a:off x="1249363" y="3378200"/>
            <a:ext cx="2819465" cy="1358900"/>
            <a:chOff x="2986687" y="338699"/>
            <a:chExt cx="2818046" cy="1359095"/>
          </a:xfrm>
        </p:grpSpPr>
        <p:sp>
          <p:nvSpPr>
            <p:cNvPr id="1127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6"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PART03</a:t>
              </a:r>
              <a:endParaRPr lang="zh-CN" altLang="en-US" sz="4000" dirty="0">
                <a:solidFill>
                  <a:schemeClr val="tx1">
                    <a:lumMod val="75000"/>
                    <a:lumOff val="25000"/>
                  </a:schemeClr>
                </a:solidFill>
              </a:endParaRPr>
            </a:p>
          </p:txBody>
        </p:sp>
        <p:sp>
          <p:nvSpPr>
            <p:cNvPr id="47" name="文本框 66"/>
            <p:cNvSpPr txBox="1">
              <a:spLocks noChangeArrowheads="1"/>
            </p:cNvSpPr>
            <p:nvPr/>
          </p:nvSpPr>
          <p:spPr bwMode="auto">
            <a:xfrm>
              <a:off x="2989860" y="880115"/>
              <a:ext cx="1537196"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1400" dirty="0">
                  <a:solidFill>
                    <a:schemeClr val="tx1">
                      <a:lumMod val="75000"/>
                      <a:lumOff val="25000"/>
                    </a:schemeClr>
                  </a:solidFill>
                  <a:latin typeface="Helvetica" panose="020B0604020202020204" pitchFamily="34" charset="0"/>
                </a:rPr>
                <a:t>Alpha</a:t>
              </a:r>
              <a:r>
                <a:rPr lang="zh-CN" altLang="en-US" sz="1400" dirty="0">
                  <a:solidFill>
                    <a:schemeClr val="tx1">
                      <a:lumMod val="75000"/>
                      <a:lumOff val="25000"/>
                    </a:schemeClr>
                  </a:solidFill>
                  <a:latin typeface="Helvetica" panose="020B0604020202020204" pitchFamily="34" charset="0"/>
                </a:rPr>
                <a:t>和</a:t>
              </a:r>
              <a:r>
                <a:rPr lang="en-US" altLang="zh-CN" sz="1400" dirty="0">
                  <a:solidFill>
                    <a:schemeClr val="tx1">
                      <a:lumMod val="75000"/>
                      <a:lumOff val="25000"/>
                    </a:schemeClr>
                  </a:solidFill>
                  <a:latin typeface="Helvetica" panose="020B0604020202020204" pitchFamily="34" charset="0"/>
                </a:rPr>
                <a:t>Beta</a:t>
              </a:r>
              <a:r>
                <a:rPr lang="zh-CN" altLang="en-US" sz="1400" dirty="0">
                  <a:solidFill>
                    <a:schemeClr val="tx1">
                      <a:lumMod val="75000"/>
                      <a:lumOff val="25000"/>
                    </a:schemeClr>
                  </a:solidFill>
                  <a:latin typeface="Helvetica" panose="020B0604020202020204" pitchFamily="34" charset="0"/>
                </a:rPr>
                <a:t>测试</a:t>
              </a:r>
              <a:endParaRPr lang="zh-CN" altLang="en-US" sz="1400" dirty="0">
                <a:solidFill>
                  <a:schemeClr val="tx1">
                    <a:lumMod val="75000"/>
                    <a:lumOff val="25000"/>
                  </a:schemeClr>
                </a:solidFill>
                <a:latin typeface="Helvetica" panose="020B0604020202020204" pitchFamily="34" charset="0"/>
              </a:endParaRPr>
            </a:p>
          </p:txBody>
        </p:sp>
        <p:sp>
          <p:nvSpPr>
            <p:cNvPr id="48" name="任意多边形 47"/>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3" name="组合 2"/>
          <p:cNvGrpSpPr/>
          <p:nvPr/>
        </p:nvGrpSpPr>
        <p:grpSpPr bwMode="auto">
          <a:xfrm>
            <a:off x="4906963" y="1597025"/>
            <a:ext cx="1419225" cy="1419225"/>
            <a:chOff x="5009123" y="1712087"/>
            <a:chExt cx="1418401" cy="1418400"/>
          </a:xfrm>
        </p:grpSpPr>
        <p:sp>
          <p:nvSpPr>
            <p:cNvPr id="37" name="文本框 13"/>
            <p:cNvSpPr txBox="1">
              <a:spLocks noChangeArrowheads="1"/>
            </p:cNvSpPr>
            <p:nvPr/>
          </p:nvSpPr>
          <p:spPr bwMode="auto">
            <a:xfrm>
              <a:off x="5023402" y="2084933"/>
              <a:ext cx="1347005" cy="58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schemeClr val="tx1">
                      <a:lumMod val="75000"/>
                      <a:lumOff val="25000"/>
                    </a:schemeClr>
                  </a:solidFill>
                </a:rPr>
                <a:t>Contnet</a:t>
              </a:r>
              <a:endParaRPr lang="zh-CN" altLang="en-US" sz="3200" dirty="0">
                <a:solidFill>
                  <a:schemeClr val="tx1">
                    <a:lumMod val="75000"/>
                    <a:lumOff val="25000"/>
                  </a:scheme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30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1000" fill="hold"/>
                                        <p:tgtEl>
                                          <p:spTgt spid="11271"/>
                                        </p:tgtEl>
                                        <p:attrNameLst>
                                          <p:attrName>ppt_x</p:attrName>
                                        </p:attrNameLst>
                                      </p:cBhvr>
                                      <p:tavLst>
                                        <p:tav tm="0">
                                          <p:val>
                                            <p:strVal val="1+#ppt_w/2"/>
                                          </p:val>
                                        </p:tav>
                                        <p:tav tm="100000">
                                          <p:val>
                                            <p:strVal val="#ppt_x"/>
                                          </p:val>
                                        </p:tav>
                                      </p:tavLst>
                                    </p:anim>
                                    <p:anim calcmode="lin" valueType="num">
                                      <p:cBhvr additive="base">
                                        <p:cTn id="13" dur="1000" fill="hold"/>
                                        <p:tgtEl>
                                          <p:spTgt spid="1127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1+#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0-#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1451293" y="1732915"/>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确认测试的范围</a:t>
            </a:r>
            <a:endParaRPr lang="zh-CN" sz="66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70"/>
            <a:ext cx="2799715" cy="802323"/>
            <a:chOff x="3034923" y="1286572"/>
            <a:chExt cx="2798371" cy="802438"/>
          </a:xfrm>
        </p:grpSpPr>
        <p:sp>
          <p:nvSpPr>
            <p:cNvPr id="49" name="文本框 66"/>
            <p:cNvSpPr txBox="1">
              <a:spLocks noChangeArrowheads="1"/>
            </p:cNvSpPr>
            <p:nvPr/>
          </p:nvSpPr>
          <p:spPr bwMode="auto">
            <a:xfrm>
              <a:off x="3034923" y="1320550"/>
              <a:ext cx="2798371" cy="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需要制订测试计划和过程，测试计划应规定测试的种类和测试进度，测试过程则定义一些特殊的测试用例，旨在说明软件与需求是否一致。</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1136650"/>
            <a:chOff x="2935911" y="287892"/>
            <a:chExt cx="3066847" cy="1136813"/>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endParaRPr lang="en-US" sz="4000">
                <a:latin typeface="Helvetica-Roman-SemiB" pitchFamily="2" charset="0"/>
                <a:ea typeface="SimSun-ExtB" panose="02010609060101010101" pitchFamily="49" charset="-122"/>
                <a:cs typeface="Arial" panose="020B0604020202020204" pitchFamily="34" charset="0"/>
              </a:endParaRPr>
            </a:p>
          </p:txBody>
        </p:sp>
        <p:sp>
          <p:nvSpPr>
            <p:cNvPr id="54" name="文本框 66"/>
            <p:cNvSpPr txBox="1">
              <a:spLocks noChangeArrowheads="1"/>
            </p:cNvSpPr>
            <p:nvPr/>
          </p:nvSpPr>
          <p:spPr bwMode="auto">
            <a:xfrm>
              <a:off x="2935911" y="994748"/>
              <a:ext cx="3066847" cy="4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100" dirty="0">
                  <a:solidFill>
                    <a:schemeClr val="tx1">
                      <a:lumMod val="75000"/>
                      <a:lumOff val="25000"/>
                    </a:schemeClr>
                  </a:solidFill>
                  <a:latin typeface="Helvetica" panose="020B0604020202020204" pitchFamily="34" charset="0"/>
                </a:rPr>
                <a:t>以用户为主进行，并且用户应该参与设计测试方案，开发公司也应该对用户进行培训</a:t>
              </a:r>
              <a:endParaRPr lang="zh-CN" sz="1100" dirty="0">
                <a:solidFill>
                  <a:schemeClr val="tx1">
                    <a:lumMod val="75000"/>
                    <a:lumOff val="25000"/>
                  </a:schemeClr>
                </a:solidFill>
                <a:latin typeface="Helvetica" panose="020B0604020202020204" pitchFamily="34" charset="0"/>
              </a:endParaRP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1624330"/>
            <a:chOff x="2935911" y="287892"/>
            <a:chExt cx="2714591" cy="786038"/>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endParaRPr lang="en-US" sz="4000">
                <a:latin typeface="Helvetica-Roman-SemiB" pitchFamily="2" charset="0"/>
                <a:ea typeface="SimSun-ExtB" panose="02010609060101010101" pitchFamily="49" charset="-122"/>
                <a:cs typeface="Arial" panose="020B0604020202020204" pitchFamily="34" charset="0"/>
              </a:endParaRPr>
            </a:p>
          </p:txBody>
        </p:sp>
        <p:sp>
          <p:nvSpPr>
            <p:cNvPr id="62" name="文本框 66"/>
            <p:cNvSpPr txBox="1">
              <a:spLocks noChangeArrowheads="1"/>
            </p:cNvSpPr>
            <p:nvPr/>
          </p:nvSpPr>
          <p:spPr bwMode="auto">
            <a:xfrm>
              <a:off x="2935911" y="620376"/>
              <a:ext cx="2714591" cy="45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无论是计划还是过程，都应该着重考虑软件是否满足合同规定的所有功能和性能，文档资料是否完整、准确人机界面和其他方面（例如，可移植性、兼容性、错误恢复能力和可维护性等）是否令用户满意。</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endParaRPr lang="en-US" sz="4000">
              <a:latin typeface="Helvetica-Roman-SemiB" pitchFamily="2" charset="0"/>
              <a:ea typeface="SimSun-ExtB" panose="02010609060101010101" pitchFamily="49" charset="-122"/>
              <a:cs typeface="Arial" panose="020B0604020202020204" pitchFamily="34" charset="0"/>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7"/>
          <p:cNvGrpSpPr/>
          <p:nvPr/>
        </p:nvGrpSpPr>
        <p:grpSpPr bwMode="auto">
          <a:xfrm>
            <a:off x="694055" y="739775"/>
            <a:ext cx="3644265" cy="1168400"/>
            <a:chOff x="3078717" y="348861"/>
            <a:chExt cx="2988780" cy="1168567"/>
          </a:xfrm>
        </p:grpSpPr>
        <p:sp>
          <p:nvSpPr>
            <p:cNvPr id="48" name="文本框 66"/>
            <p:cNvSpPr txBox="1">
              <a:spLocks noChangeArrowheads="1"/>
            </p:cNvSpPr>
            <p:nvPr/>
          </p:nvSpPr>
          <p:spPr bwMode="auto">
            <a:xfrm>
              <a:off x="3142187" y="348861"/>
              <a:ext cx="2925310" cy="11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通过集成测试之后，软件已完全组装起来，接口方面的错误也已排除，确认测试即可开始。确认测试应检查软件能否按合同要求进行工作，即是否满足软件需求说明书中的确认标准。</a:t>
              </a:r>
              <a:endParaRPr lang="en-US" altLang="zh-CN" sz="1400" dirty="0">
                <a:solidFill>
                  <a:schemeClr val="tx1">
                    <a:lumMod val="75000"/>
                    <a:lumOff val="25000"/>
                  </a:schemeClr>
                </a:solidFill>
                <a:latin typeface="Helvetica" panose="020B0604020202020204" pitchFamily="34" charset="0"/>
              </a:endParaRPr>
            </a:p>
          </p:txBody>
        </p:sp>
        <p:sp>
          <p:nvSpPr>
            <p:cNvPr id="49" name="任意多边形 48"/>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3" name="文本框 66"/>
          <p:cNvSpPr txBox="1">
            <a:spLocks noChangeArrowheads="1"/>
          </p:cNvSpPr>
          <p:nvPr/>
        </p:nvSpPr>
        <p:spPr bwMode="auto">
          <a:xfrm>
            <a:off x="847725" y="3657600"/>
            <a:ext cx="42824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800" dirty="0">
                <a:solidFill>
                  <a:schemeClr val="tx1">
                    <a:lumMod val="75000"/>
                    <a:lumOff val="25000"/>
                  </a:schemeClr>
                </a:solidFill>
                <a:latin typeface="Helvetica" panose="020B0604020202020204" pitchFamily="34" charset="0"/>
              </a:rPr>
              <a:t>实现软件确认要通过一系列黑盒测试。</a:t>
            </a:r>
            <a:endParaRPr lang="en-US" altLang="zh-CN" sz="1800" dirty="0">
              <a:solidFill>
                <a:schemeClr val="tx1">
                  <a:lumMod val="75000"/>
                  <a:lumOff val="25000"/>
                </a:scheme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17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750" fill="hold"/>
                                        <p:tgtEl>
                                          <p:spTgt spid="55"/>
                                        </p:tgtEl>
                                        <p:attrNameLst>
                                          <p:attrName>ppt_w</p:attrName>
                                        </p:attrNameLst>
                                      </p:cBhvr>
                                      <p:tavLst>
                                        <p:tav tm="0">
                                          <p:val>
                                            <p:fltVal val="0"/>
                                          </p:val>
                                        </p:tav>
                                        <p:tav tm="100000">
                                          <p:val>
                                            <p:strVal val="#ppt_w"/>
                                          </p:val>
                                        </p:tav>
                                      </p:tavLst>
                                    </p:anim>
                                    <p:anim calcmode="lin" valueType="num">
                                      <p:cBhvr>
                                        <p:cTn id="25" dur="750" fill="hold"/>
                                        <p:tgtEl>
                                          <p:spTgt spid="55"/>
                                        </p:tgtEl>
                                        <p:attrNameLst>
                                          <p:attrName>ppt_h</p:attrName>
                                        </p:attrNameLst>
                                      </p:cBhvr>
                                      <p:tavLst>
                                        <p:tav tm="0">
                                          <p:val>
                                            <p:fltVal val="0"/>
                                          </p:val>
                                        </p:tav>
                                        <p:tav tm="100000">
                                          <p:val>
                                            <p:strVal val="#ppt_h"/>
                                          </p:val>
                                        </p:tav>
                                      </p:tavLst>
                                    </p:anim>
                                    <p:animEffect transition="in" filter="fade">
                                      <p:cBhvr>
                                        <p:cTn id="26" dur="750"/>
                                        <p:tgtEl>
                                          <p:spTgt spid="55"/>
                                        </p:tgtEl>
                                      </p:cBhvr>
                                    </p:animEffect>
                                  </p:childTnLst>
                                </p:cTn>
                              </p:par>
                              <p:par>
                                <p:cTn id="27" presetID="53" presetClass="entr" presetSubtype="16" fill="hold" grpId="0" nodeType="withEffect">
                                  <p:stCondLst>
                                    <p:cond delay="180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par>
                                <p:cTn id="32" presetID="6" presetClass="emph" presetSubtype="0" autoRev="1" fill="hold" grpId="1" nodeType="withEffect">
                                  <p:stCondLst>
                                    <p:cond delay="1800"/>
                                  </p:stCondLst>
                                  <p:childTnLst>
                                    <p:animScale>
                                      <p:cBhvr>
                                        <p:cTn id="33" dur="1000" fill="hold"/>
                                        <p:tgtEl>
                                          <p:spTgt spid="2"/>
                                        </p:tgtEl>
                                      </p:cBhvr>
                                      <p:by x="150000" y="150000"/>
                                    </p:animScale>
                                  </p:childTnLst>
                                </p:cTn>
                              </p:par>
                              <p:par>
                                <p:cTn id="34" presetID="53" presetClass="entr" presetSubtype="16"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p:cTn id="36" dur="750" fill="hold"/>
                                        <p:tgtEl>
                                          <p:spTgt spid="63"/>
                                        </p:tgtEl>
                                        <p:attrNameLst>
                                          <p:attrName>ppt_w</p:attrName>
                                        </p:attrNameLst>
                                      </p:cBhvr>
                                      <p:tavLst>
                                        <p:tav tm="0">
                                          <p:val>
                                            <p:fltVal val="0"/>
                                          </p:val>
                                        </p:tav>
                                        <p:tav tm="100000">
                                          <p:val>
                                            <p:strVal val="#ppt_w"/>
                                          </p:val>
                                        </p:tav>
                                      </p:tavLst>
                                    </p:anim>
                                    <p:anim calcmode="lin" valueType="num">
                                      <p:cBhvr>
                                        <p:cTn id="37" dur="750" fill="hold"/>
                                        <p:tgtEl>
                                          <p:spTgt spid="63"/>
                                        </p:tgtEl>
                                        <p:attrNameLst>
                                          <p:attrName>ppt_h</p:attrName>
                                        </p:attrNameLst>
                                      </p:cBhvr>
                                      <p:tavLst>
                                        <p:tav tm="0">
                                          <p:val>
                                            <p:fltVal val="0"/>
                                          </p:val>
                                        </p:tav>
                                        <p:tav tm="100000">
                                          <p:val>
                                            <p:strVal val="#ppt_h"/>
                                          </p:val>
                                        </p:tav>
                                      </p:tavLst>
                                    </p:anim>
                                    <p:animEffect transition="in" filter="fade">
                                      <p:cBhvr>
                                        <p:cTn id="38" dur="750"/>
                                        <p:tgtEl>
                                          <p:spTgt spid="63"/>
                                        </p:tgtEl>
                                      </p:cBhvr>
                                    </p:animEffect>
                                  </p:childTnLst>
                                </p:cTn>
                              </p:par>
                              <p:par>
                                <p:cTn id="39" presetID="6" presetClass="emph" presetSubtype="0" autoRev="1" fill="hold" grpId="1" nodeType="withEffect">
                                  <p:stCondLst>
                                    <p:cond delay="2000"/>
                                  </p:stCondLst>
                                  <p:childTnLst>
                                    <p:animScale>
                                      <p:cBhvr>
                                        <p:cTn id="40" dur="1000" fill="hold"/>
                                        <p:tgtEl>
                                          <p:spTgt spid="63"/>
                                        </p:tgtEl>
                                      </p:cBhvr>
                                      <p:by x="150000" y="150000"/>
                                    </p:animScale>
                                  </p:childTnLst>
                                </p:cTn>
                              </p:par>
                              <p:par>
                                <p:cTn id="41" presetID="53" presetClass="entr" presetSubtype="16" fill="hold" grpId="0" nodeType="withEffect">
                                  <p:stCondLst>
                                    <p:cond delay="22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750" fill="hold"/>
                                        <p:tgtEl>
                                          <p:spTgt spid="64"/>
                                        </p:tgtEl>
                                        <p:attrNameLst>
                                          <p:attrName>ppt_w</p:attrName>
                                        </p:attrNameLst>
                                      </p:cBhvr>
                                      <p:tavLst>
                                        <p:tav tm="0">
                                          <p:val>
                                            <p:fltVal val="0"/>
                                          </p:val>
                                        </p:tav>
                                        <p:tav tm="100000">
                                          <p:val>
                                            <p:strVal val="#ppt_w"/>
                                          </p:val>
                                        </p:tav>
                                      </p:tavLst>
                                    </p:anim>
                                    <p:anim calcmode="lin" valueType="num">
                                      <p:cBhvr>
                                        <p:cTn id="44" dur="750" fill="hold"/>
                                        <p:tgtEl>
                                          <p:spTgt spid="64"/>
                                        </p:tgtEl>
                                        <p:attrNameLst>
                                          <p:attrName>ppt_h</p:attrName>
                                        </p:attrNameLst>
                                      </p:cBhvr>
                                      <p:tavLst>
                                        <p:tav tm="0">
                                          <p:val>
                                            <p:fltVal val="0"/>
                                          </p:val>
                                        </p:tav>
                                        <p:tav tm="100000">
                                          <p:val>
                                            <p:strVal val="#ppt_h"/>
                                          </p:val>
                                        </p:tav>
                                      </p:tavLst>
                                    </p:anim>
                                    <p:animEffect transition="in" filter="fade">
                                      <p:cBhvr>
                                        <p:cTn id="45" dur="750"/>
                                        <p:tgtEl>
                                          <p:spTgt spid="64"/>
                                        </p:tgtEl>
                                      </p:cBhvr>
                                    </p:animEffect>
                                  </p:childTnLst>
                                </p:cTn>
                              </p:par>
                              <p:par>
                                <p:cTn id="46" presetID="6" presetClass="emph" presetSubtype="0" autoRev="1" fill="hold" grpId="1" nodeType="withEffect">
                                  <p:stCondLst>
                                    <p:cond delay="2200"/>
                                  </p:stCondLst>
                                  <p:childTnLst>
                                    <p:animScale>
                                      <p:cBhvr>
                                        <p:cTn id="47" dur="1000" fill="hold"/>
                                        <p:tgtEl>
                                          <p:spTgt spid="64"/>
                                        </p:tgtEl>
                                      </p:cBhvr>
                                      <p:by x="150000" y="150000"/>
                                    </p:animScale>
                                  </p:childTnLst>
                                </p:cTn>
                              </p:par>
                              <p:par>
                                <p:cTn id="48" presetID="53" presetClass="entr" presetSubtype="16" fill="hold" nodeType="withEffect">
                                  <p:stCondLst>
                                    <p:cond delay="2200"/>
                                  </p:stCondLst>
                                  <p:childTnLst>
                                    <p:set>
                                      <p:cBhvr>
                                        <p:cTn id="49" dur="1" fill="hold">
                                          <p:stCondLst>
                                            <p:cond delay="0"/>
                                          </p:stCondLst>
                                        </p:cTn>
                                        <p:tgtEl>
                                          <p:spTgt spid="3"/>
                                        </p:tgtEl>
                                        <p:attrNameLst>
                                          <p:attrName>style.visibility</p:attrName>
                                        </p:attrNameLst>
                                      </p:cBhvr>
                                      <p:to>
                                        <p:strVal val="visible"/>
                                      </p:to>
                                    </p:set>
                                    <p:anim calcmode="lin" valueType="num">
                                      <p:cBhvr>
                                        <p:cTn id="50" dur="750" fill="hold"/>
                                        <p:tgtEl>
                                          <p:spTgt spid="3"/>
                                        </p:tgtEl>
                                        <p:attrNameLst>
                                          <p:attrName>ppt_w</p:attrName>
                                        </p:attrNameLst>
                                      </p:cBhvr>
                                      <p:tavLst>
                                        <p:tav tm="0">
                                          <p:val>
                                            <p:fltVal val="0"/>
                                          </p:val>
                                        </p:tav>
                                        <p:tav tm="100000">
                                          <p:val>
                                            <p:strVal val="#ppt_w"/>
                                          </p:val>
                                        </p:tav>
                                      </p:tavLst>
                                    </p:anim>
                                    <p:anim calcmode="lin" valueType="num">
                                      <p:cBhvr>
                                        <p:cTn id="51" dur="750" fill="hold"/>
                                        <p:tgtEl>
                                          <p:spTgt spid="3"/>
                                        </p:tgtEl>
                                        <p:attrNameLst>
                                          <p:attrName>ppt_h</p:attrName>
                                        </p:attrNameLst>
                                      </p:cBhvr>
                                      <p:tavLst>
                                        <p:tav tm="0">
                                          <p:val>
                                            <p:fltVal val="0"/>
                                          </p:val>
                                        </p:tav>
                                        <p:tav tm="100000">
                                          <p:val>
                                            <p:strVal val="#ppt_h"/>
                                          </p:val>
                                        </p:tav>
                                      </p:tavLst>
                                    </p:anim>
                                    <p:animEffect transition="in" filter="fade">
                                      <p:cBhvr>
                                        <p:cTn id="52" dur="750"/>
                                        <p:tgtEl>
                                          <p:spTgt spid="3"/>
                                        </p:tgtEl>
                                      </p:cBhvr>
                                    </p:animEffect>
                                  </p:childTnLst>
                                </p:cTn>
                              </p:par>
                              <p:par>
                                <p:cTn id="53" presetID="53" presetClass="entr" presetSubtype="16" fill="hold" grpId="0" nodeType="withEffect">
                                  <p:stCondLst>
                                    <p:cond delay="22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750" fill="hold"/>
                                        <p:tgtEl>
                                          <p:spTgt spid="65"/>
                                        </p:tgtEl>
                                        <p:attrNameLst>
                                          <p:attrName>ppt_w</p:attrName>
                                        </p:attrNameLst>
                                      </p:cBhvr>
                                      <p:tavLst>
                                        <p:tav tm="0">
                                          <p:val>
                                            <p:fltVal val="0"/>
                                          </p:val>
                                        </p:tav>
                                        <p:tav tm="100000">
                                          <p:val>
                                            <p:strVal val="#ppt_w"/>
                                          </p:val>
                                        </p:tav>
                                      </p:tavLst>
                                    </p:anim>
                                    <p:anim calcmode="lin" valueType="num">
                                      <p:cBhvr>
                                        <p:cTn id="56" dur="750" fill="hold"/>
                                        <p:tgtEl>
                                          <p:spTgt spid="65"/>
                                        </p:tgtEl>
                                        <p:attrNameLst>
                                          <p:attrName>ppt_h</p:attrName>
                                        </p:attrNameLst>
                                      </p:cBhvr>
                                      <p:tavLst>
                                        <p:tav tm="0">
                                          <p:val>
                                            <p:fltVal val="0"/>
                                          </p:val>
                                        </p:tav>
                                        <p:tav tm="100000">
                                          <p:val>
                                            <p:strVal val="#ppt_h"/>
                                          </p:val>
                                        </p:tav>
                                      </p:tavLst>
                                    </p:anim>
                                    <p:animEffect transition="in" filter="fade">
                                      <p:cBhvr>
                                        <p:cTn id="5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924121" y="789939"/>
            <a:ext cx="2768404" cy="1037273"/>
            <a:chOff x="2875811" y="249151"/>
            <a:chExt cx="2767835" cy="1037422"/>
          </a:xfrm>
        </p:grpSpPr>
        <p:sp>
          <p:nvSpPr>
            <p:cNvPr id="30742" name="文本框 13"/>
            <p:cNvSpPr txBox="1">
              <a:spLocks noChangeArrowheads="1"/>
            </p:cNvSpPr>
            <p:nvPr/>
          </p:nvSpPr>
          <p:spPr bwMode="auto">
            <a:xfrm>
              <a:off x="2875811" y="249151"/>
              <a:ext cx="2214424"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a:latin typeface="Helvetica-Roman-SemiB" pitchFamily="2" charset="0"/>
                  <a:ea typeface="SimSun-ExtB" panose="02010609060101010101" pitchFamily="49" charset="-122"/>
                  <a:cs typeface="Arial" panose="020B0604020202020204" pitchFamily="34" charset="0"/>
                </a:rPr>
                <a:t>软件可接受</a:t>
              </a:r>
              <a:endParaRPr lang="zh-CN" altLang="en-US" sz="3200">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740"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548188" y="923925"/>
            <a:ext cx="4597400" cy="3286125"/>
            <a:chOff x="4218252" y="885825"/>
            <a:chExt cx="4927728" cy="3521346"/>
          </a:xfrm>
        </p:grpSpPr>
        <p:pic>
          <p:nvPicPr>
            <p:cNvPr id="30737"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218252" y="885825"/>
              <a:ext cx="4925748" cy="352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图片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24799" y="1079500"/>
              <a:ext cx="4221181"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419"/>
            <a:chOff x="2904184" y="364103"/>
            <a:chExt cx="3024518" cy="734319"/>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3200">
                  <a:latin typeface="Helvetica-Roman-SemiB" pitchFamily="2" charset="0"/>
                  <a:ea typeface="SimSun-ExtB" panose="02010609060101010101" pitchFamily="49" charset="-122"/>
                  <a:cs typeface="Arial" panose="020B0604020202020204" pitchFamily="34" charset="0"/>
                </a:rPr>
                <a:t>与要求有差距</a:t>
              </a:r>
              <a:endParaRPr lang="zh-CN" sz="3200">
                <a:latin typeface="Helvetica-Roman-SemiB" pitchFamily="2" charset="0"/>
                <a:ea typeface="SimSun-ExtB" panose="02010609060101010101" pitchFamily="49" charset="-122"/>
                <a:cs typeface="Arial" panose="020B0604020202020204" pitchFamily="34" charset="0"/>
              </a:endParaRPr>
            </a:p>
          </p:txBody>
        </p:sp>
        <p:sp>
          <p:nvSpPr>
            <p:cNvPr id="45" name="文本框 66"/>
            <p:cNvSpPr txBox="1">
              <a:spLocks noChangeArrowheads="1"/>
            </p:cNvSpPr>
            <p:nvPr/>
          </p:nvSpPr>
          <p:spPr bwMode="auto">
            <a:xfrm>
              <a:off x="2904184" y="642879"/>
              <a:ext cx="3024518" cy="4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通常是需求分析阶段的差错有关，设计到的面都比较广</a:t>
              </a:r>
              <a:endParaRPr lang="zh-CN" sz="1400" dirty="0">
                <a:solidFill>
                  <a:schemeClr val="tx1">
                    <a:lumMod val="75000"/>
                    <a:lumOff val="25000"/>
                  </a:schemeClr>
                </a:solidFill>
                <a:latin typeface="Helvetica" panose="020B0604020202020204" pitchFamily="34" charset="0"/>
              </a:endParaRPr>
            </a:p>
            <a:p>
              <a:pPr>
                <a:defRPr/>
              </a:pPr>
              <a:r>
                <a:rPr lang="zh-CN" sz="1400" dirty="0">
                  <a:solidFill>
                    <a:schemeClr val="tx1">
                      <a:lumMod val="75000"/>
                      <a:lumOff val="25000"/>
                    </a:schemeClr>
                  </a:solidFill>
                  <a:latin typeface="Helvetica" panose="020B0604020202020204" pitchFamily="34" charset="0"/>
                </a:rPr>
                <a:t>这时候应该与用户做好沟通工作。协商如何九诀问题</a:t>
              </a:r>
              <a:endParaRPr lang="zh-CN" sz="1400" dirty="0">
                <a:solidFill>
                  <a:schemeClr val="tx1">
                    <a:lumMod val="75000"/>
                    <a:lumOff val="25000"/>
                  </a:schemeClr>
                </a:solidFill>
                <a:latin typeface="Helvetica" panose="020B0604020202020204" pitchFamily="34" charset="0"/>
              </a:endParaRP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600" fill="hold"/>
                                        <p:tgtEl>
                                          <p:spTgt spid="38"/>
                                        </p:tgtEl>
                                        <p:attrNameLst>
                                          <p:attrName>ppt_x</p:attrName>
                                        </p:attrNameLst>
                                      </p:cBhvr>
                                      <p:tavLst>
                                        <p:tav tm="0">
                                          <p:val>
                                            <p:strVal val="0-#ppt_w/2"/>
                                          </p:val>
                                        </p:tav>
                                        <p:tav tm="100000">
                                          <p:val>
                                            <p:strVal val="#ppt_x"/>
                                          </p:val>
                                        </p:tav>
                                      </p:tavLst>
                                    </p:anim>
                                    <p:anim calcmode="lin" valueType="num">
                                      <p:cBhvr additive="base">
                                        <p:cTn id="33" dur="6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文本框 13"/>
          <p:cNvSpPr txBox="1">
            <a:spLocks noChangeArrowheads="1"/>
          </p:cNvSpPr>
          <p:nvPr/>
        </p:nvSpPr>
        <p:spPr bwMode="auto">
          <a:xfrm>
            <a:off x="1784447" y="172917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6600" dirty="0" smtClean="0">
                <a:solidFill>
                  <a:prstClr val="white"/>
                </a:solidFill>
                <a:latin typeface="Helvetica-Roman-SemiB" pitchFamily="2" charset="0"/>
                <a:ea typeface="SimSun-ExtB" panose="02010609060101010101" pitchFamily="49" charset="-122"/>
                <a:cs typeface="Arial" panose="020B0604020202020204" pitchFamily="34" charset="0"/>
              </a:rPr>
              <a:t>软件配置复查</a:t>
            </a:r>
            <a:endParaRPr lang="zh-CN" altLang="en-US" sz="6600" dirty="0">
              <a:solidFill>
                <a:prstClr val="white"/>
              </a:solidFill>
              <a:latin typeface="Helvetica-Roman-SemiB" pitchFamily="2" charset="0"/>
              <a:ea typeface="SimSun-ExtB" panose="02010609060101010101" pitchFamily="49" charset="-122"/>
              <a:cs typeface="Arial" panose="020B0604020202020204" pitchFamily="34" charset="0"/>
            </a:endParaRP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主题">
  <a:themeElements>
    <a:clrScheme name="08">
      <a:dk1>
        <a:sysClr val="windowText" lastClr="000000"/>
      </a:dk1>
      <a:lt1>
        <a:sysClr val="window" lastClr="FFFFFF"/>
      </a:lt1>
      <a:dk2>
        <a:srgbClr val="43C7CB"/>
      </a:dk2>
      <a:lt2>
        <a:srgbClr val="2A62AE"/>
      </a:lt2>
      <a:accent1>
        <a:srgbClr val="4C86D4"/>
      </a:accent1>
      <a:accent2>
        <a:srgbClr val="FEED45"/>
      </a:accent2>
      <a:accent3>
        <a:srgbClr val="0FB249"/>
      </a:accent3>
      <a:accent4>
        <a:srgbClr val="92D14F"/>
      </a:accent4>
      <a:accent5>
        <a:srgbClr val="89C54B"/>
      </a:accent5>
      <a:accent6>
        <a:srgbClr val="81B7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2689</Words>
  <Application>WPS 演示</Application>
  <PresentationFormat>全屏显示(16:9)</PresentationFormat>
  <Paragraphs>142</Paragraphs>
  <Slides>16</Slides>
  <Notes>3</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Calibri</vt:lpstr>
      <vt:lpstr>Calibri Light</vt:lpstr>
      <vt:lpstr>Helvetica-Roman-SemiB</vt:lpstr>
      <vt:lpstr>SimSun-ExtB</vt:lpstr>
      <vt:lpstr>微软雅黑</vt:lpstr>
      <vt:lpstr>Helvetica</vt:lpstr>
      <vt:lpstr>Simply City Light</vt:lpstr>
      <vt:lpstr>Segoe Print</vt:lpstr>
      <vt:lpstr>Arial Unicode MS</vt:lpstr>
      <vt:lpstr>LeviBrush</vt:lpstr>
      <vt:lpstr>BrushScript BT</vt:lpstr>
      <vt:lpstr>Mongolian Baiti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User</cp:lastModifiedBy>
  <cp:revision>7829</cp:revision>
  <dcterms:created xsi:type="dcterms:W3CDTF">2015-10-08T14:18:00Z</dcterms:created>
  <dcterms:modified xsi:type="dcterms:W3CDTF">2018-05-21T10:53:32Z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2052-10.1.0.7245</vt:lpwstr>
  </property>
</Properties>
</file>